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7" r:id="rId3"/>
    <p:sldId id="293" r:id="rId4"/>
    <p:sldId id="290" r:id="rId5"/>
    <p:sldId id="295" r:id="rId6"/>
    <p:sldId id="297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4D3C-F23A-4CA3-80A2-08E439C6FC5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9C0C-31D3-4CA8-A261-203A523E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7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F61A-ED4F-4F79-A31B-FC8782341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FE838-286F-4BEB-A90E-A5CF4EB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3CD3-1C4B-4F1E-882C-6B970C26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90C8-7D31-4AAD-ACED-1FA09F002298}" type="datetime1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692A0-CCC8-4CA8-ABB9-833C222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43E9-2201-4D8C-90F4-8CB115B2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2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33B9-402E-4F51-8771-F360F2D9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5A87B-3583-4523-9399-3EFDB76DC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E167-4046-445C-AC07-F9F30303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4A-AD6D-42B4-B90A-230FFB460AB4}" type="datetime1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197F-FD6E-41B1-AF5C-4374ACAD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ECE3F-065D-42E5-BF53-7FF8108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6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67A15-A8A3-4AFA-932A-63C82EF13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9FCE6-D204-4725-95EE-D696534CB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2C510-257D-4AE9-9EE5-C6A633F5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876D-E80C-4EB3-AFFE-9CCCBB5F247E}" type="datetime1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DDEE6-F23B-42A0-9E20-4588958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273F-90A1-43D1-AF61-15E871CE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C605-8EA9-46B6-9EEA-E27D0FC3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A41D-38DC-4361-9C9F-C1A654A5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5F3F-F444-4777-B9C5-1C151F5C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A0A4-D7E5-4291-95EF-E05BB7D5A5F7}" type="datetime1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C41C-BFC9-41A6-AB65-BF331178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8723-F461-4ECC-A025-B6547885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52D6-8B01-4A7B-8116-5968D401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D1EA-803D-4B76-A3E2-D66965ED7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6DBC9-3EAD-4CAB-8124-3ECD981B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3ED6-9FCF-4BE3-BAA2-EB89AF3FFA60}" type="datetime1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0BDA6-E7F1-4D0C-B3BB-B2AC0E97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08CFD-B7C1-4A92-AA24-671F8550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56C7-BF82-41CA-BA8C-F3D58DCE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9ACC-3B9B-4565-9C22-DE98EA76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707D5-1E5C-4290-867B-36FC933AE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56BCA-ECEF-4F3D-BE91-9FD37012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F512-2B53-4BD5-8F73-5A1659681406}" type="datetime1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A352D-074E-45E9-988D-65130B7C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32FB-144B-4D77-852A-C5CBAFB3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0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6937-E0B3-429A-B229-2B364EA8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BAE0-BF54-4A29-A7B0-97810890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3872-2072-444C-B777-1EB996CB9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F9FA9-261C-4441-A4F7-F29E7A738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12CC-1E88-493F-B89C-C7F8C2139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36ECA-F6B6-4091-8657-3912DF33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2198-416D-427E-9F4D-7BB361F40118}" type="datetime1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D1757-128E-4DFE-A7D6-BCD1EBDB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D4863-1945-4D55-B3EF-F3C51EAB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FC8A-D188-419D-8109-15163400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2813E-DA70-4551-BE71-D7F92420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C0B-B7F4-406D-BF69-21660687E109}" type="datetime1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1CAD6-1301-4576-A994-D4963BE9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076BD-888D-409D-8194-0EEACE07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318B0-C6E3-4DF5-9B9E-99456C47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A5A2-9C74-406F-9ED0-FD5695449B5E}" type="datetime1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48CB1-5201-4EC0-A702-D5182595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7741-6352-409C-BA61-B12EA5A0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4B1B-19D4-4452-97D9-55D58FD3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88DB-D032-44FF-BEA9-1C61EE4E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6B558-EE50-43D0-AD04-65AF483F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224E-2DC5-40C4-AF7D-419353E0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54AF-0F29-4C5F-8F4D-C898C2D416EA}" type="datetime1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77593-67AE-4080-A0EF-9323D424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F0F9F-F97B-4C81-96AC-05DE9E4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9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760F-802A-4736-9142-42D61DE1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EF683-9CE8-48F4-BC94-ED219A023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28307-DF82-48A5-AA1D-E158D2E24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BC4DF-0E57-4F75-A5BB-B1B228AA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77E-67EB-4EA6-9365-F24A933F5CED}" type="datetime1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ACBE-61D1-4151-90FA-09BA3383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7BF14-4510-418C-B8D4-D1F584AC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07C66-1BC1-47AF-8AD2-E637A4C5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FAB64-52C6-4BC3-9155-3005F227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C2AFC-505D-4477-A04A-CE6E37F1E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4C86-13E4-475C-8806-6536E434282B}" type="datetime1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FFB60-230B-42A1-AB30-8678A1382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B7F8D-DF2B-4A03-9B3A-721DFA29E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1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693D-B966-4485-8091-BF7777242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34363"/>
            <a:ext cx="9144000" cy="1026822"/>
          </a:xfrm>
        </p:spPr>
        <p:txBody>
          <a:bodyPr>
            <a:normAutofit/>
          </a:bodyPr>
          <a:lstStyle/>
          <a:p>
            <a:r>
              <a:rPr lang="en-GB" dirty="0"/>
              <a:t>Welcome Back Campaign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D8422-0C24-4D65-A5F8-86560DEC1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5356"/>
            <a:ext cx="9144000" cy="1026823"/>
          </a:xfrm>
        </p:spPr>
        <p:txBody>
          <a:bodyPr>
            <a:normAutofit/>
          </a:bodyPr>
          <a:lstStyle/>
          <a:p>
            <a:r>
              <a:rPr lang="en-GB" sz="3600" dirty="0"/>
              <a:t>23</a:t>
            </a:r>
            <a:r>
              <a:rPr lang="en-GB" sz="3600" baseline="30000" dirty="0"/>
              <a:t>rd</a:t>
            </a:r>
            <a:r>
              <a:rPr lang="en-GB" sz="3600" dirty="0"/>
              <a:t> June – 31</a:t>
            </a:r>
            <a:r>
              <a:rPr lang="en-GB" sz="3600" baseline="30000" dirty="0"/>
              <a:t>st</a:t>
            </a:r>
            <a:r>
              <a:rPr lang="en-GB" sz="3600" dirty="0"/>
              <a:t> August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7E2F1-A95E-4DC8-B8EB-A2AAB8249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37" y="724522"/>
            <a:ext cx="4788525" cy="2565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771B9-29C1-4A13-88BF-1869FE66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8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5224-1082-4D07-99DA-AD99A701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GB" sz="2400" dirty="0"/>
              <a:t>On 23</a:t>
            </a:r>
            <a:r>
              <a:rPr lang="en-GB" sz="2400" baseline="30000" dirty="0"/>
              <a:t>rd</a:t>
            </a:r>
            <a:r>
              <a:rPr lang="en-GB" sz="2400" dirty="0"/>
              <a:t> June, following the Prime Minister’s confirmation of the 4</a:t>
            </a:r>
            <a:r>
              <a:rPr lang="en-GB" sz="2400" baseline="30000" dirty="0"/>
              <a:t>th</a:t>
            </a:r>
            <a:r>
              <a:rPr lang="en-GB" sz="2400" dirty="0"/>
              <a:t> July re-opening date, the ERBID launched the Welcome Back campaign targeting both Day and Stay visitors. </a:t>
            </a:r>
          </a:p>
          <a:p>
            <a:r>
              <a:rPr lang="en-GB" sz="2400" dirty="0"/>
              <a:t>The campaign was purely digital and used Google Search, Google Display, Facebook and Instagram advertising.</a:t>
            </a:r>
          </a:p>
          <a:p>
            <a:r>
              <a:rPr lang="en-GB" b="1" dirty="0"/>
              <a:t>Results:</a:t>
            </a:r>
          </a:p>
          <a:p>
            <a:pPr lvl="1"/>
            <a:r>
              <a:rPr lang="en-GB" b="1" dirty="0"/>
              <a:t>Impressions: 9,638,401</a:t>
            </a:r>
          </a:p>
          <a:p>
            <a:pPr lvl="1"/>
            <a:r>
              <a:rPr lang="en-GB" b="1" dirty="0"/>
              <a:t>Clicks to the website: 95,115</a:t>
            </a:r>
          </a:p>
          <a:p>
            <a:pPr lvl="1"/>
            <a:r>
              <a:rPr lang="en-GB" b="1" dirty="0"/>
              <a:t>Spend: £9,300.31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16ADB-47CC-4482-8D2A-E8FD5EB2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5" y="1708113"/>
            <a:ext cx="2681777" cy="268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44DE8-56BA-4999-B579-719321FB6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91" y="4621105"/>
            <a:ext cx="3999126" cy="2092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EC89B0-219D-4761-A37E-CF86EAE7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31" y="254168"/>
            <a:ext cx="4190548" cy="2357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7C647-C123-457B-8D9B-C18DA1B34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35" y="62773"/>
            <a:ext cx="2528582" cy="2528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7558A8-736F-4304-A718-BE6392232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8" y="4628600"/>
            <a:ext cx="3720666" cy="2092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93E61B-EB57-4684-A718-D2156CD94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78" y="4677438"/>
            <a:ext cx="3783839" cy="19802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01A95D-339D-4FD4-A66C-6C9AB260E2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14" y="2847261"/>
            <a:ext cx="3264303" cy="15855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244733-A677-4184-9E51-B4E84D50BF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61" y="2721160"/>
            <a:ext cx="2296199" cy="1701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759709-4E1C-4559-B1E2-A118819AD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9" y="2837162"/>
            <a:ext cx="3073704" cy="15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Advertising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C1A437-3A04-43AD-8CDF-12CC170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57" y="5303837"/>
            <a:ext cx="4488808" cy="11890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dirty="0"/>
              <a:t>Additionally, four different adverts and advert copy was used, highlighting different aspects of the English Riviera offering, which you can see opposite.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B50DE6-A172-411A-AC6D-40911107A623}"/>
              </a:ext>
            </a:extLst>
          </p:cNvPr>
          <p:cNvSpPr txBox="1">
            <a:spLocks/>
          </p:cNvSpPr>
          <p:nvPr/>
        </p:nvSpPr>
        <p:spPr>
          <a:xfrm>
            <a:off x="838201" y="1690688"/>
            <a:ext cx="5303236" cy="735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A range of digital advertising platforms were used as they each provide different benefits: </a:t>
            </a:r>
          </a:p>
          <a:p>
            <a:r>
              <a:rPr lang="en-GB" sz="2000" b="1" dirty="0"/>
              <a:t>Google Search</a:t>
            </a:r>
            <a:r>
              <a:rPr lang="en-GB" sz="2000" dirty="0"/>
              <a:t>: provides high click through rates.</a:t>
            </a:r>
          </a:p>
          <a:p>
            <a:r>
              <a:rPr lang="en-GB" sz="2000" b="1" dirty="0"/>
              <a:t>Google Display</a:t>
            </a:r>
            <a:r>
              <a:rPr lang="en-GB" sz="2000" dirty="0"/>
              <a:t>: provides high impressions thereby increasing awareness.</a:t>
            </a:r>
          </a:p>
          <a:p>
            <a:r>
              <a:rPr lang="en-GB" sz="2000" b="1" dirty="0"/>
              <a:t>Facebook and Instagram</a:t>
            </a:r>
            <a:r>
              <a:rPr lang="en-GB" sz="2000" dirty="0"/>
              <a:t>: both provide good click through rates, high awareness and allows for engagement.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39DE9-D738-41E6-9FC8-73A0155C3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83" t="39473" r="29375" b="18532"/>
          <a:stretch/>
        </p:blipFill>
        <p:spPr>
          <a:xfrm>
            <a:off x="8158291" y="3978018"/>
            <a:ext cx="2016854" cy="2879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6AD25F-8227-422B-BF9D-E3B2387D7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95" t="31315" r="28962" b="18654"/>
          <a:stretch/>
        </p:blipFill>
        <p:spPr>
          <a:xfrm>
            <a:off x="10175145" y="3415694"/>
            <a:ext cx="2016855" cy="3431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6E2E7-D2D8-49F4-985C-B46AA2F571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20" t="29977" r="29238" b="14862"/>
          <a:stretch/>
        </p:blipFill>
        <p:spPr>
          <a:xfrm>
            <a:off x="6141437" y="3075074"/>
            <a:ext cx="2016854" cy="37829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F79785-8ECE-4B04-9A7B-2755F66CC0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36" t="31193" r="25522" b="29052"/>
          <a:stretch/>
        </p:blipFill>
        <p:spPr>
          <a:xfrm>
            <a:off x="8733562" y="107526"/>
            <a:ext cx="2177097" cy="29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Advertising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292898-3239-40D8-87A2-A95EB82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44257"/>
              </p:ext>
            </p:extLst>
          </p:nvPr>
        </p:nvGraphicFramePr>
        <p:xfrm>
          <a:off x="630872" y="1989336"/>
          <a:ext cx="10930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138">
                  <a:extLst>
                    <a:ext uri="{9D8B030D-6E8A-4147-A177-3AD203B41FA5}">
                      <a16:colId xmlns:a16="http://schemas.microsoft.com/office/drawing/2014/main" val="307136057"/>
                    </a:ext>
                  </a:extLst>
                </a:gridCol>
                <a:gridCol w="2123758">
                  <a:extLst>
                    <a:ext uri="{9D8B030D-6E8A-4147-A177-3AD203B41FA5}">
                      <a16:colId xmlns:a16="http://schemas.microsoft.com/office/drawing/2014/main" val="22594315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193902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959551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28905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Advertising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Click through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0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Google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241,543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38,477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£1,943.75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Google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6,952,269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£1,496.87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Facebook and 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2,444,589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53,083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£5,574.69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2935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9,638,401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95,115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7.70%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£9,015.31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49191"/>
                  </a:ext>
                </a:extLst>
              </a:tr>
            </a:tbl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8EF2C15-B95D-47F0-A754-D54966A53A17}"/>
              </a:ext>
            </a:extLst>
          </p:cNvPr>
          <p:cNvSpPr txBox="1">
            <a:spLocks/>
          </p:cNvSpPr>
          <p:nvPr/>
        </p:nvSpPr>
        <p:spPr>
          <a:xfrm>
            <a:off x="838200" y="4123927"/>
            <a:ext cx="10515600" cy="246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87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C1425-299C-469E-8591-75CA285F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paid advertising campaign directed traffic to multiple webpages:</a:t>
            </a:r>
          </a:p>
          <a:p>
            <a:pPr lvl="1"/>
            <a:r>
              <a:rPr lang="en-GB" b="1" dirty="0"/>
              <a:t>Home page: </a:t>
            </a:r>
            <a:r>
              <a:rPr lang="en-GB" dirty="0"/>
              <a:t>pageviews </a:t>
            </a:r>
            <a:r>
              <a:rPr lang="en-GB" dirty="0">
                <a:solidFill>
                  <a:schemeClr val="accent6"/>
                </a:solidFill>
              </a:rPr>
              <a:t>increased by 214% </a:t>
            </a:r>
            <a:r>
              <a:rPr lang="en-GB" dirty="0"/>
              <a:t>compared to last year. </a:t>
            </a:r>
          </a:p>
          <a:p>
            <a:pPr lvl="1"/>
            <a:r>
              <a:rPr lang="en-GB" b="1" dirty="0"/>
              <a:t>Things To Do: </a:t>
            </a:r>
            <a:r>
              <a:rPr lang="en-GB" dirty="0"/>
              <a:t>pageviews </a:t>
            </a:r>
            <a:r>
              <a:rPr lang="en-GB" dirty="0">
                <a:solidFill>
                  <a:schemeClr val="accent6"/>
                </a:solidFill>
              </a:rPr>
              <a:t>increased by 209% </a:t>
            </a:r>
            <a:r>
              <a:rPr lang="en-GB" dirty="0"/>
              <a:t>compared to last year. </a:t>
            </a:r>
          </a:p>
          <a:p>
            <a:pPr lvl="1"/>
            <a:r>
              <a:rPr lang="en-GB" b="1" dirty="0"/>
              <a:t>Food &amp; Drink: </a:t>
            </a:r>
            <a:r>
              <a:rPr lang="en-GB" dirty="0"/>
              <a:t>pageviews </a:t>
            </a:r>
            <a:r>
              <a:rPr lang="en-GB" dirty="0">
                <a:solidFill>
                  <a:schemeClr val="accent6"/>
                </a:solidFill>
              </a:rPr>
              <a:t>increased by 68% </a:t>
            </a:r>
            <a:r>
              <a:rPr lang="en-GB" dirty="0"/>
              <a:t>compared to last year. </a:t>
            </a:r>
          </a:p>
          <a:p>
            <a:pPr lvl="1"/>
            <a:endParaRPr lang="en-GB" dirty="0"/>
          </a:p>
          <a:p>
            <a:r>
              <a:rPr lang="en-GB" dirty="0"/>
              <a:t>The entire website also saw a tremendous increase in traffic during this period (23</a:t>
            </a:r>
            <a:r>
              <a:rPr lang="en-GB" baseline="30000" dirty="0"/>
              <a:t>rd</a:t>
            </a:r>
            <a:r>
              <a:rPr lang="en-GB" dirty="0"/>
              <a:t> June – 31</a:t>
            </a:r>
            <a:r>
              <a:rPr lang="en-GB" baseline="30000" dirty="0"/>
              <a:t>st</a:t>
            </a:r>
            <a:r>
              <a:rPr lang="en-GB" dirty="0"/>
              <a:t> August 2020) </a:t>
            </a:r>
            <a:r>
              <a:rPr lang="en-GB" dirty="0">
                <a:solidFill>
                  <a:schemeClr val="accent6"/>
                </a:solidFill>
              </a:rPr>
              <a:t>up 27% on users and 28% on pageviews </a:t>
            </a:r>
            <a:r>
              <a:rPr lang="en-GB" dirty="0"/>
              <a:t>compared to the same period last year.</a:t>
            </a:r>
          </a:p>
        </p:txBody>
      </p:sp>
    </p:spTree>
    <p:extLst>
      <p:ext uri="{BB962C8B-B14F-4D97-AF65-F5344CB8AC3E}">
        <p14:creationId xmlns:p14="http://schemas.microsoft.com/office/powerpoint/2010/main" val="782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C1A437-3A04-43AD-8CDF-12CC170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022"/>
            <a:ext cx="10515600" cy="4773335"/>
          </a:xfrm>
        </p:spPr>
        <p:txBody>
          <a:bodyPr>
            <a:normAutofit/>
          </a:bodyPr>
          <a:lstStyle/>
          <a:p>
            <a:r>
              <a:rPr lang="en-GB" dirty="0"/>
              <a:t>The total spend for this campaign has been detailed below:</a:t>
            </a:r>
          </a:p>
          <a:p>
            <a:pPr lvl="1"/>
            <a:r>
              <a:rPr lang="en-GB" dirty="0"/>
              <a:t>Design of campaign assets: £285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Search Advertising: £1,943.75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Display Advertising: £1,496.87</a:t>
            </a:r>
            <a:endParaRPr lang="en-GB" dirty="0"/>
          </a:p>
          <a:p>
            <a:pPr lvl="1"/>
            <a:r>
              <a:rPr lang="en-GB" dirty="0"/>
              <a:t>Facebook and Instagram Advertising: £5,574.69</a:t>
            </a:r>
          </a:p>
          <a:p>
            <a:pPr marL="457200" lvl="1" indent="0">
              <a:buNone/>
            </a:pPr>
            <a:r>
              <a:rPr lang="en-GB" sz="2800" b="1" dirty="0"/>
              <a:t>TOTAL: £9,300.31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338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Welcome Back Campaign</vt:lpstr>
      <vt:lpstr>Summary</vt:lpstr>
      <vt:lpstr>Campaign Assets</vt:lpstr>
      <vt:lpstr>Digital Advertising</vt:lpstr>
      <vt:lpstr>Digital Advertising Results</vt:lpstr>
      <vt:lpstr>Website</vt:lpstr>
      <vt:lpstr>Spend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Impact</dc:title>
  <dc:creator>Gina F</dc:creator>
  <cp:lastModifiedBy>Gina F</cp:lastModifiedBy>
  <cp:revision>119</cp:revision>
  <dcterms:created xsi:type="dcterms:W3CDTF">2020-03-20T14:33:48Z</dcterms:created>
  <dcterms:modified xsi:type="dcterms:W3CDTF">2020-09-14T08:15:33Z</dcterms:modified>
</cp:coreProperties>
</file>