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style3.xml" ContentType="application/vnd.ms-office.chartstyle+xml"/>
  <Override PartName="/ppt/charts/colors3.xml" ContentType="application/vnd.ms-office.chartcolorstyle+xml"/>
  <Override PartName="/ppt/charts/chart7.xml" ContentType="application/vnd.openxmlformats-officedocument.drawingml.chart+xml"/>
  <Override PartName="/ppt/charts/style4.xml" ContentType="application/vnd.ms-office.chartstyle+xml"/>
  <Override PartName="/ppt/charts/colors4.xml" ContentType="application/vnd.ms-office.chartcolorstyle+xml"/>
  <Override PartName="/ppt/charts/chart8.xml" ContentType="application/vnd.openxmlformats-officedocument.drawingml.chart+xml"/>
  <Override PartName="/ppt/charts/style5.xml" ContentType="application/vnd.ms-office.chartstyle+xml"/>
  <Override PartName="/ppt/charts/colors5.xml" ContentType="application/vnd.ms-office.chartcolorstyle+xml"/>
  <Override PartName="/ppt/charts/chart9.xml" ContentType="application/vnd.openxmlformats-officedocument.drawingml.chart+xml"/>
  <Override PartName="/ppt/charts/style6.xml" ContentType="application/vnd.ms-office.chartstyle+xml"/>
  <Override PartName="/ppt/charts/colors6.xml" ContentType="application/vnd.ms-office.chartcolorstyle+xml"/>
  <Override PartName="/ppt/charts/chart10.xml" ContentType="application/vnd.openxmlformats-officedocument.drawingml.chart+xml"/>
  <Override PartName="/ppt/charts/style7.xml" ContentType="application/vnd.ms-office.chartstyle+xml"/>
  <Override PartName="/ppt/charts/colors7.xml" ContentType="application/vnd.ms-office.chartcolorstyle+xml"/>
  <Override PartName="/ppt/charts/chart11.xml" ContentType="application/vnd.openxmlformats-officedocument.drawingml.chart+xml"/>
  <Override PartName="/ppt/charts/style8.xml" ContentType="application/vnd.ms-office.chartstyle+xml"/>
  <Override PartName="/ppt/charts/colors8.xml" ContentType="application/vnd.ms-office.chartcolorstyle+xml"/>
  <Override PartName="/ppt/charts/chart12.xml" ContentType="application/vnd.openxmlformats-officedocument.drawingml.chart+xml"/>
  <Override PartName="/ppt/charts/style9.xml" ContentType="application/vnd.ms-office.chartstyle+xml"/>
  <Override PartName="/ppt/charts/colors9.xml" ContentType="application/vnd.ms-office.chartcolorstyle+xml"/>
  <Override PartName="/ppt/charts/chart13.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4.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5.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6.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7.xml" ContentType="application/vnd.openxmlformats-officedocument.drawingml.chart+xml"/>
  <Override PartName="/ppt/charts/chart18.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9.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20.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21.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22.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23.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4.xml" ContentType="application/vnd.openxmlformats-officedocument.drawingml.chart+xml"/>
  <Override PartName="/ppt/charts/style20.xml" ContentType="application/vnd.ms-office.chartstyle+xml"/>
  <Override PartName="/ppt/charts/colors20.xml" ContentType="application/vnd.ms-office.chartcolorstyle+xml"/>
  <Override PartName="/ppt/charts/chart25.xml" ContentType="application/vnd.openxmlformats-officedocument.drawingml.chart+xml"/>
  <Override PartName="/ppt/charts/style21.xml" ContentType="application/vnd.ms-office.chartstyle+xml"/>
  <Override PartName="/ppt/charts/colors21.xml" ContentType="application/vnd.ms-office.chartcolorstyle+xml"/>
  <Override PartName="/ppt/charts/chart26.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7.xml" ContentType="application/vnd.openxmlformats-officedocument.drawingml.chart+xml"/>
  <Override PartName="/ppt/charts/style23.xml" ContentType="application/vnd.ms-office.chartstyle+xml"/>
  <Override PartName="/ppt/charts/colors23.xml" ContentType="application/vnd.ms-office.chartcolorstyle+xml"/>
  <Override PartName="/ppt/charts/chart28.xml" ContentType="application/vnd.openxmlformats-officedocument.drawingml.chart+xml"/>
  <Override PartName="/ppt/charts/style24.xml" ContentType="application/vnd.ms-office.chartstyle+xml"/>
  <Override PartName="/ppt/charts/colors24.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6"/>
  </p:notesMasterIdLst>
  <p:sldIdLst>
    <p:sldId id="260" r:id="rId2"/>
    <p:sldId id="295" r:id="rId3"/>
    <p:sldId id="300" r:id="rId4"/>
    <p:sldId id="297" r:id="rId5"/>
    <p:sldId id="298" r:id="rId6"/>
    <p:sldId id="279" r:id="rId7"/>
    <p:sldId id="289" r:id="rId8"/>
    <p:sldId id="280" r:id="rId9"/>
    <p:sldId id="299" r:id="rId10"/>
    <p:sldId id="275" r:id="rId11"/>
    <p:sldId id="291" r:id="rId12"/>
    <p:sldId id="266" r:id="rId13"/>
    <p:sldId id="270" r:id="rId14"/>
    <p:sldId id="269" r:id="rId15"/>
    <p:sldId id="290" r:id="rId16"/>
    <p:sldId id="271" r:id="rId17"/>
    <p:sldId id="272" r:id="rId18"/>
    <p:sldId id="273" r:id="rId19"/>
    <p:sldId id="274" r:id="rId20"/>
    <p:sldId id="276" r:id="rId21"/>
    <p:sldId id="283" r:id="rId22"/>
    <p:sldId id="285" r:id="rId23"/>
    <p:sldId id="296" r:id="rId24"/>
    <p:sldId id="268" r:id="rId25"/>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964" userDrawn="1">
          <p15:clr>
            <a:srgbClr val="A4A3A4"/>
          </p15:clr>
        </p15:guide>
        <p15:guide id="2" pos="204" userDrawn="1">
          <p15:clr>
            <a:srgbClr val="A4A3A4"/>
          </p15:clr>
        </p15:guide>
        <p15:guide id="4" pos="553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20742"/>
    <a:srgbClr val="EE5622"/>
    <a:srgbClr val="639A88"/>
    <a:srgbClr val="F9A526"/>
    <a:srgbClr val="646363"/>
    <a:srgbClr val="518A45"/>
    <a:srgbClr val="4F5D2F"/>
    <a:srgbClr val="503270"/>
    <a:srgbClr val="BFDBF7"/>
    <a:srgbClr val="157EA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502" autoAdjust="0"/>
    <p:restoredTop sz="94660"/>
  </p:normalViewPr>
  <p:slideViewPr>
    <p:cSldViewPr snapToGrid="0" snapToObjects="1">
      <p:cViewPr varScale="1">
        <p:scale>
          <a:sx n="108" d="100"/>
          <a:sy n="108" d="100"/>
        </p:scale>
        <p:origin x="276" y="64"/>
      </p:cViewPr>
      <p:guideLst>
        <p:guide orient="horz" pos="2964"/>
        <p:guide pos="204"/>
        <p:guide pos="5534"/>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7.xml"/><Relationship Id="rId1" Type="http://schemas.microsoft.com/office/2011/relationships/chartStyle" Target="style7.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8.xml"/><Relationship Id="rId1" Type="http://schemas.microsoft.com/office/2011/relationships/chartStyle" Target="style8.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9.xml"/><Relationship Id="rId1" Type="http://schemas.microsoft.com/office/2011/relationships/chartStyle" Target="style9.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0.xml"/><Relationship Id="rId1" Type="http://schemas.microsoft.com/office/2011/relationships/chartStyle" Target="style10.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1.xml"/><Relationship Id="rId1" Type="http://schemas.microsoft.com/office/2011/relationships/chartStyle" Target="style11.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2.xml"/><Relationship Id="rId1" Type="http://schemas.microsoft.com/office/2011/relationships/chartStyle" Target="style12.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3.xml"/><Relationship Id="rId1" Type="http://schemas.microsoft.com/office/2011/relationships/chartStyle" Target="style13.xml"/></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microsoft.com/office/2011/relationships/chartColorStyle" Target="colors14.xml"/><Relationship Id="rId1" Type="http://schemas.microsoft.com/office/2011/relationships/chartStyle" Target="style14.xml"/></Relationships>
</file>

<file path=ppt/charts/_rels/chart19.xml.rels><?xml version="1.0" encoding="UTF-8" standalone="yes"?>
<Relationships xmlns="http://schemas.openxmlformats.org/package/2006/relationships"><Relationship Id="rId3" Type="http://schemas.openxmlformats.org/officeDocument/2006/relationships/package" Target="../embeddings/Microsoft_Excel_Worksheet18.xlsx"/><Relationship Id="rId2" Type="http://schemas.microsoft.com/office/2011/relationships/chartColorStyle" Target="colors15.xml"/><Relationship Id="rId1" Type="http://schemas.microsoft.com/office/2011/relationships/chartStyle" Target="style15.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package" Target="../embeddings/Microsoft_Excel_Worksheet19.xlsx"/><Relationship Id="rId2" Type="http://schemas.microsoft.com/office/2011/relationships/chartColorStyle" Target="colors16.xml"/><Relationship Id="rId1" Type="http://schemas.microsoft.com/office/2011/relationships/chartStyle" Target="style16.xml"/></Relationships>
</file>

<file path=ppt/charts/_rels/chart21.xml.rels><?xml version="1.0" encoding="UTF-8" standalone="yes"?>
<Relationships xmlns="http://schemas.openxmlformats.org/package/2006/relationships"><Relationship Id="rId3" Type="http://schemas.openxmlformats.org/officeDocument/2006/relationships/package" Target="../embeddings/Microsoft_Excel_Worksheet20.xlsx"/><Relationship Id="rId2" Type="http://schemas.microsoft.com/office/2011/relationships/chartColorStyle" Target="colors17.xml"/><Relationship Id="rId1" Type="http://schemas.microsoft.com/office/2011/relationships/chartStyle" Target="style17.xml"/></Relationships>
</file>

<file path=ppt/charts/_rels/chart22.xml.rels><?xml version="1.0" encoding="UTF-8" standalone="yes"?>
<Relationships xmlns="http://schemas.openxmlformats.org/package/2006/relationships"><Relationship Id="rId3" Type="http://schemas.openxmlformats.org/officeDocument/2006/relationships/package" Target="../embeddings/Microsoft_Excel_Worksheet21.xlsx"/><Relationship Id="rId2" Type="http://schemas.microsoft.com/office/2011/relationships/chartColorStyle" Target="colors18.xml"/><Relationship Id="rId1" Type="http://schemas.microsoft.com/office/2011/relationships/chartStyle" Target="style18.xml"/></Relationships>
</file>

<file path=ppt/charts/_rels/chart23.xml.rels><?xml version="1.0" encoding="UTF-8" standalone="yes"?>
<Relationships xmlns="http://schemas.openxmlformats.org/package/2006/relationships"><Relationship Id="rId3" Type="http://schemas.openxmlformats.org/officeDocument/2006/relationships/package" Target="../embeddings/Microsoft_Excel_Worksheet22.xlsx"/><Relationship Id="rId2" Type="http://schemas.microsoft.com/office/2011/relationships/chartColorStyle" Target="colors19.xml"/><Relationship Id="rId1" Type="http://schemas.microsoft.com/office/2011/relationships/chartStyle" Target="style19.xml"/></Relationships>
</file>

<file path=ppt/charts/_rels/chart24.xml.rels><?xml version="1.0" encoding="UTF-8" standalone="yes"?>
<Relationships xmlns="http://schemas.openxmlformats.org/package/2006/relationships"><Relationship Id="rId3" Type="http://schemas.openxmlformats.org/officeDocument/2006/relationships/package" Target="../embeddings/Microsoft_Excel_Worksheet23.xlsx"/><Relationship Id="rId2" Type="http://schemas.microsoft.com/office/2011/relationships/chartColorStyle" Target="colors20.xml"/><Relationship Id="rId1" Type="http://schemas.microsoft.com/office/2011/relationships/chartStyle" Target="style20.xml"/></Relationships>
</file>

<file path=ppt/charts/_rels/chart25.xml.rels><?xml version="1.0" encoding="UTF-8" standalone="yes"?>
<Relationships xmlns="http://schemas.openxmlformats.org/package/2006/relationships"><Relationship Id="rId3" Type="http://schemas.openxmlformats.org/officeDocument/2006/relationships/package" Target="../embeddings/Microsoft_Excel_Worksheet24.xlsx"/><Relationship Id="rId2" Type="http://schemas.microsoft.com/office/2011/relationships/chartColorStyle" Target="colors21.xml"/><Relationship Id="rId1" Type="http://schemas.microsoft.com/office/2011/relationships/chartStyle" Target="style21.xml"/></Relationships>
</file>

<file path=ppt/charts/_rels/chart26.xml.rels><?xml version="1.0" encoding="UTF-8" standalone="yes"?>
<Relationships xmlns="http://schemas.openxmlformats.org/package/2006/relationships"><Relationship Id="rId3" Type="http://schemas.openxmlformats.org/officeDocument/2006/relationships/package" Target="../embeddings/Microsoft_Excel_Worksheet25.xlsx"/><Relationship Id="rId2" Type="http://schemas.microsoft.com/office/2011/relationships/chartColorStyle" Target="colors22.xml"/><Relationship Id="rId1" Type="http://schemas.microsoft.com/office/2011/relationships/chartStyle" Target="style22.xml"/></Relationships>
</file>

<file path=ppt/charts/_rels/chart27.xml.rels><?xml version="1.0" encoding="UTF-8" standalone="yes"?>
<Relationships xmlns="http://schemas.openxmlformats.org/package/2006/relationships"><Relationship Id="rId3" Type="http://schemas.openxmlformats.org/officeDocument/2006/relationships/package" Target="../embeddings/Microsoft_Excel_Worksheet26.xlsx"/><Relationship Id="rId2" Type="http://schemas.microsoft.com/office/2011/relationships/chartColorStyle" Target="colors23.xml"/><Relationship Id="rId1" Type="http://schemas.microsoft.com/office/2011/relationships/chartStyle" Target="style23.xml"/></Relationships>
</file>

<file path=ppt/charts/_rels/chart28.xml.rels><?xml version="1.0" encoding="UTF-8" standalone="yes"?>
<Relationships xmlns="http://schemas.openxmlformats.org/package/2006/relationships"><Relationship Id="rId3" Type="http://schemas.openxmlformats.org/officeDocument/2006/relationships/package" Target="../embeddings/Microsoft_Excel_Worksheet27.xlsx"/><Relationship Id="rId2" Type="http://schemas.microsoft.com/office/2011/relationships/chartColorStyle" Target="colors24.xml"/><Relationship Id="rId1" Type="http://schemas.microsoft.com/office/2011/relationships/chartStyle" Target="style24.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3.xml"/><Relationship Id="rId1" Type="http://schemas.microsoft.com/office/2011/relationships/chartStyle" Target="style3.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4.xml"/><Relationship Id="rId1" Type="http://schemas.microsoft.com/office/2011/relationships/chartStyle" Target="style4.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5.xml"/><Relationship Id="rId1" Type="http://schemas.microsoft.com/office/2011/relationships/chartStyle" Target="style5.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r>
              <a:rPr lang="en-GB" sz="1100" b="1" i="0" u="none" strike="noStrike" baseline="0" dirty="0" smtClean="0">
                <a:solidFill>
                  <a:srgbClr val="C00000"/>
                </a:solidFill>
                <a:effectLst/>
              </a:rPr>
              <a:t>Figure 1.  Current mood out of 10, Percentage week-on-week, UK</a:t>
            </a:r>
          </a:p>
        </c:rich>
      </c:tx>
      <c:layout>
        <c:manualLayout>
          <c:xMode val="edge"/>
          <c:yMode val="edge"/>
          <c:x val="1.4357612275095544E-3"/>
          <c:y val="0"/>
        </c:manualLayout>
      </c:layout>
      <c:overlay val="0"/>
      <c:spPr>
        <a:noFill/>
        <a:ln>
          <a:noFill/>
        </a:ln>
        <a:effectLst/>
      </c:spPr>
      <c:txPr>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5.9744389087237733E-2"/>
          <c:y val="0.24489950501153798"/>
          <c:w val="0.84344360518696426"/>
          <c:h val="0.62665856365269779"/>
        </c:manualLayout>
      </c:layout>
      <c:barChart>
        <c:barDir val="col"/>
        <c:grouping val="stacked"/>
        <c:varyColors val="0"/>
        <c:ser>
          <c:idx val="0"/>
          <c:order val="0"/>
          <c:tx>
            <c:strRef>
              <c:f>Sheet1!$B$1</c:f>
              <c:strCache>
                <c:ptCount val="1"/>
                <c:pt idx="0">
                  <c:v>0-4</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12074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Week 1</c:v>
                </c:pt>
                <c:pt idx="1">
                  <c:v>Week 2</c:v>
                </c:pt>
                <c:pt idx="2">
                  <c:v>Week 3</c:v>
                </c:pt>
                <c:pt idx="3">
                  <c:v>Week 4</c:v>
                </c:pt>
                <c:pt idx="4">
                  <c:v>Week 5</c:v>
                </c:pt>
                <c:pt idx="5">
                  <c:v>Week 6</c:v>
                </c:pt>
                <c:pt idx="6">
                  <c:v>Week 7</c:v>
                </c:pt>
              </c:strCache>
            </c:strRef>
          </c:cat>
          <c:val>
            <c:numRef>
              <c:f>Sheet1!$B$2:$B$8</c:f>
              <c:numCache>
                <c:formatCode>General</c:formatCode>
                <c:ptCount val="7"/>
                <c:pt idx="0">
                  <c:v>13</c:v>
                </c:pt>
                <c:pt idx="1">
                  <c:v>12</c:v>
                </c:pt>
                <c:pt idx="2">
                  <c:v>16</c:v>
                </c:pt>
                <c:pt idx="3">
                  <c:v>15</c:v>
                </c:pt>
                <c:pt idx="4">
                  <c:v>14</c:v>
                </c:pt>
                <c:pt idx="5">
                  <c:v>15</c:v>
                </c:pt>
                <c:pt idx="6">
                  <c:v>17</c:v>
                </c:pt>
              </c:numCache>
            </c:numRef>
          </c:val>
          <c:extLst>
            <c:ext xmlns:c16="http://schemas.microsoft.com/office/drawing/2014/chart" uri="{C3380CC4-5D6E-409C-BE32-E72D297353CC}">
              <c16:uniqueId val="{00000000-28C6-4765-8B3A-7072C9B3D17F}"/>
            </c:ext>
          </c:extLst>
        </c:ser>
        <c:ser>
          <c:idx val="1"/>
          <c:order val="1"/>
          <c:tx>
            <c:strRef>
              <c:f>Sheet1!$C$1</c:f>
              <c:strCache>
                <c:ptCount val="1"/>
                <c:pt idx="0">
                  <c:v>5-6</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12074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Week 1</c:v>
                </c:pt>
                <c:pt idx="1">
                  <c:v>Week 2</c:v>
                </c:pt>
                <c:pt idx="2">
                  <c:v>Week 3</c:v>
                </c:pt>
                <c:pt idx="3">
                  <c:v>Week 4</c:v>
                </c:pt>
                <c:pt idx="4">
                  <c:v>Week 5</c:v>
                </c:pt>
                <c:pt idx="5">
                  <c:v>Week 6</c:v>
                </c:pt>
                <c:pt idx="6">
                  <c:v>Week 7</c:v>
                </c:pt>
              </c:strCache>
            </c:strRef>
          </c:cat>
          <c:val>
            <c:numRef>
              <c:f>Sheet1!$C$2:$C$8</c:f>
              <c:numCache>
                <c:formatCode>General</c:formatCode>
                <c:ptCount val="7"/>
                <c:pt idx="0">
                  <c:v>25</c:v>
                </c:pt>
                <c:pt idx="1">
                  <c:v>26</c:v>
                </c:pt>
                <c:pt idx="2">
                  <c:v>25</c:v>
                </c:pt>
                <c:pt idx="3">
                  <c:v>28</c:v>
                </c:pt>
                <c:pt idx="4">
                  <c:v>28</c:v>
                </c:pt>
                <c:pt idx="5">
                  <c:v>25</c:v>
                </c:pt>
                <c:pt idx="6">
                  <c:v>25</c:v>
                </c:pt>
              </c:numCache>
            </c:numRef>
          </c:val>
          <c:extLst>
            <c:ext xmlns:c16="http://schemas.microsoft.com/office/drawing/2014/chart" uri="{C3380CC4-5D6E-409C-BE32-E72D297353CC}">
              <c16:uniqueId val="{00000001-28C6-4765-8B3A-7072C9B3D17F}"/>
            </c:ext>
          </c:extLst>
        </c:ser>
        <c:ser>
          <c:idx val="2"/>
          <c:order val="2"/>
          <c:tx>
            <c:strRef>
              <c:f>Sheet1!$D$1</c:f>
              <c:strCache>
                <c:ptCount val="1"/>
                <c:pt idx="0">
                  <c:v>7-8</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12074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Week 1</c:v>
                </c:pt>
                <c:pt idx="1">
                  <c:v>Week 2</c:v>
                </c:pt>
                <c:pt idx="2">
                  <c:v>Week 3</c:v>
                </c:pt>
                <c:pt idx="3">
                  <c:v>Week 4</c:v>
                </c:pt>
                <c:pt idx="4">
                  <c:v>Week 5</c:v>
                </c:pt>
                <c:pt idx="5">
                  <c:v>Week 6</c:v>
                </c:pt>
                <c:pt idx="6">
                  <c:v>Week 7</c:v>
                </c:pt>
              </c:strCache>
            </c:strRef>
          </c:cat>
          <c:val>
            <c:numRef>
              <c:f>Sheet1!$D$2:$D$8</c:f>
              <c:numCache>
                <c:formatCode>General</c:formatCode>
                <c:ptCount val="7"/>
                <c:pt idx="0">
                  <c:v>44</c:v>
                </c:pt>
                <c:pt idx="1">
                  <c:v>45</c:v>
                </c:pt>
                <c:pt idx="2">
                  <c:v>42</c:v>
                </c:pt>
                <c:pt idx="3">
                  <c:v>43</c:v>
                </c:pt>
                <c:pt idx="4">
                  <c:v>43</c:v>
                </c:pt>
                <c:pt idx="5">
                  <c:v>41</c:v>
                </c:pt>
                <c:pt idx="6">
                  <c:v>41</c:v>
                </c:pt>
              </c:numCache>
            </c:numRef>
          </c:val>
          <c:extLst>
            <c:ext xmlns:c16="http://schemas.microsoft.com/office/drawing/2014/chart" uri="{C3380CC4-5D6E-409C-BE32-E72D297353CC}">
              <c16:uniqueId val="{00000002-28C6-4765-8B3A-7072C9B3D17F}"/>
            </c:ext>
          </c:extLst>
        </c:ser>
        <c:ser>
          <c:idx val="3"/>
          <c:order val="3"/>
          <c:tx>
            <c:strRef>
              <c:f>Sheet1!$E$1</c:f>
              <c:strCache>
                <c:ptCount val="1"/>
                <c:pt idx="0">
                  <c:v>9-10</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12074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Week 1</c:v>
                </c:pt>
                <c:pt idx="1">
                  <c:v>Week 2</c:v>
                </c:pt>
                <c:pt idx="2">
                  <c:v>Week 3</c:v>
                </c:pt>
                <c:pt idx="3">
                  <c:v>Week 4</c:v>
                </c:pt>
                <c:pt idx="4">
                  <c:v>Week 5</c:v>
                </c:pt>
                <c:pt idx="5">
                  <c:v>Week 6</c:v>
                </c:pt>
                <c:pt idx="6">
                  <c:v>Week 7</c:v>
                </c:pt>
              </c:strCache>
            </c:strRef>
          </c:cat>
          <c:val>
            <c:numRef>
              <c:f>Sheet1!$E$2:$E$8</c:f>
              <c:numCache>
                <c:formatCode>General</c:formatCode>
                <c:ptCount val="7"/>
                <c:pt idx="0">
                  <c:v>17</c:v>
                </c:pt>
                <c:pt idx="1">
                  <c:v>17</c:v>
                </c:pt>
                <c:pt idx="2">
                  <c:v>17</c:v>
                </c:pt>
                <c:pt idx="3">
                  <c:v>14</c:v>
                </c:pt>
                <c:pt idx="4">
                  <c:v>15</c:v>
                </c:pt>
                <c:pt idx="5">
                  <c:v>19</c:v>
                </c:pt>
                <c:pt idx="6">
                  <c:v>17</c:v>
                </c:pt>
              </c:numCache>
            </c:numRef>
          </c:val>
          <c:extLst>
            <c:ext xmlns:c16="http://schemas.microsoft.com/office/drawing/2014/chart" uri="{C3380CC4-5D6E-409C-BE32-E72D297353CC}">
              <c16:uniqueId val="{00000000-C2B1-4D2B-AA45-55FC96A9F38D}"/>
            </c:ext>
          </c:extLst>
        </c:ser>
        <c:dLbls>
          <c:showLegendKey val="0"/>
          <c:showVal val="0"/>
          <c:showCatName val="0"/>
          <c:showSerName val="0"/>
          <c:showPercent val="0"/>
          <c:showBubbleSize val="0"/>
        </c:dLbls>
        <c:gapWidth val="150"/>
        <c:overlap val="100"/>
        <c:axId val="-952257616"/>
        <c:axId val="-952265232"/>
      </c:barChart>
      <c:catAx>
        <c:axId val="-95225761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952265232"/>
        <c:crosses val="autoZero"/>
        <c:auto val="1"/>
        <c:lblAlgn val="ctr"/>
        <c:lblOffset val="100"/>
        <c:noMultiLvlLbl val="0"/>
      </c:catAx>
      <c:valAx>
        <c:axId val="-952265232"/>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52257616"/>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r>
              <a:rPr lang="en-GB" sz="1100" b="1" i="0" u="none" strike="noStrike" baseline="0" dirty="0" smtClean="0">
                <a:solidFill>
                  <a:srgbClr val="C00000"/>
                </a:solidFill>
                <a:effectLst/>
              </a:rPr>
              <a:t>Figure 11.  Number of UK </a:t>
            </a:r>
            <a:r>
              <a:rPr lang="en-GB" sz="1100" b="1" i="0" u="sng" strike="noStrike" baseline="0" dirty="0" smtClean="0">
                <a:solidFill>
                  <a:srgbClr val="C00000"/>
                </a:solidFill>
                <a:effectLst/>
              </a:rPr>
              <a:t>holidays</a:t>
            </a:r>
            <a:r>
              <a:rPr lang="en-GB" sz="1100" b="1" i="0" u="none" strike="noStrike" baseline="0" dirty="0" smtClean="0">
                <a:solidFill>
                  <a:srgbClr val="C00000"/>
                </a:solidFill>
                <a:effectLst/>
              </a:rPr>
              <a:t> (4+ nights) over the rest of this year compared to normal, Percentage Week 7, UK</a:t>
            </a:r>
          </a:p>
        </c:rich>
      </c:tx>
      <c:layout>
        <c:manualLayout>
          <c:xMode val="edge"/>
          <c:yMode val="edge"/>
          <c:x val="1.4357612275095544E-3"/>
          <c:y val="0"/>
        </c:manualLayout>
      </c:layout>
      <c:overlay val="0"/>
      <c:spPr>
        <a:noFill/>
        <a:ln>
          <a:noFill/>
        </a:ln>
        <a:effectLst/>
      </c:spPr>
      <c:txPr>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Don't know</c:v>
                </c:pt>
              </c:strCache>
            </c:strRef>
          </c:tx>
          <c:spPr>
            <a:solidFill>
              <a:schemeClr val="bg1">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12074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1"/>
                <c:pt idx="0">
                  <c:v>Week 7</c:v>
                </c:pt>
              </c:strCache>
            </c:strRef>
          </c:cat>
          <c:val>
            <c:numRef>
              <c:f>Sheet1!$B$2:$B$5</c:f>
              <c:numCache>
                <c:formatCode>General</c:formatCode>
                <c:ptCount val="1"/>
                <c:pt idx="0">
                  <c:v>22</c:v>
                </c:pt>
              </c:numCache>
            </c:numRef>
          </c:val>
          <c:extLst>
            <c:ext xmlns:c16="http://schemas.microsoft.com/office/drawing/2014/chart" uri="{C3380CC4-5D6E-409C-BE32-E72D297353CC}">
              <c16:uniqueId val="{00000000-28C6-4765-8B3A-7072C9B3D17F}"/>
            </c:ext>
          </c:extLst>
        </c:ser>
        <c:ser>
          <c:idx val="1"/>
          <c:order val="1"/>
          <c:tx>
            <c:strRef>
              <c:f>Sheet1!$C$1</c:f>
              <c:strCache>
                <c:ptCount val="1"/>
                <c:pt idx="0">
                  <c:v>Fewer</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12074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1"/>
                <c:pt idx="0">
                  <c:v>Week 7</c:v>
                </c:pt>
              </c:strCache>
            </c:strRef>
          </c:cat>
          <c:val>
            <c:numRef>
              <c:f>Sheet1!$C$2:$C$5</c:f>
              <c:numCache>
                <c:formatCode>General</c:formatCode>
                <c:ptCount val="1"/>
                <c:pt idx="0">
                  <c:v>39</c:v>
                </c:pt>
              </c:numCache>
            </c:numRef>
          </c:val>
          <c:extLst>
            <c:ext xmlns:c16="http://schemas.microsoft.com/office/drawing/2014/chart" uri="{C3380CC4-5D6E-409C-BE32-E72D297353CC}">
              <c16:uniqueId val="{00000001-28C6-4765-8B3A-7072C9B3D17F}"/>
            </c:ext>
          </c:extLst>
        </c:ser>
        <c:ser>
          <c:idx val="2"/>
          <c:order val="2"/>
          <c:tx>
            <c:strRef>
              <c:f>Sheet1!$D$1</c:f>
              <c:strCache>
                <c:ptCount val="1"/>
                <c:pt idx="0">
                  <c:v>About the Same</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12074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1"/>
                <c:pt idx="0">
                  <c:v>Week 7</c:v>
                </c:pt>
              </c:strCache>
            </c:strRef>
          </c:cat>
          <c:val>
            <c:numRef>
              <c:f>Sheet1!$D$2:$D$5</c:f>
              <c:numCache>
                <c:formatCode>General</c:formatCode>
                <c:ptCount val="1"/>
                <c:pt idx="0">
                  <c:v>28</c:v>
                </c:pt>
              </c:numCache>
            </c:numRef>
          </c:val>
          <c:extLst>
            <c:ext xmlns:c16="http://schemas.microsoft.com/office/drawing/2014/chart" uri="{C3380CC4-5D6E-409C-BE32-E72D297353CC}">
              <c16:uniqueId val="{00000002-28C6-4765-8B3A-7072C9B3D17F}"/>
            </c:ext>
          </c:extLst>
        </c:ser>
        <c:ser>
          <c:idx val="3"/>
          <c:order val="3"/>
          <c:tx>
            <c:strRef>
              <c:f>Sheet1!$E$1</c:f>
              <c:strCache>
                <c:ptCount val="1"/>
                <c:pt idx="0">
                  <c:v>More</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12074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1"/>
                <c:pt idx="0">
                  <c:v>Week 7</c:v>
                </c:pt>
              </c:strCache>
            </c:strRef>
          </c:cat>
          <c:val>
            <c:numRef>
              <c:f>Sheet1!$E$2:$E$5</c:f>
              <c:numCache>
                <c:formatCode>General</c:formatCode>
                <c:ptCount val="1"/>
                <c:pt idx="0">
                  <c:v>12</c:v>
                </c:pt>
              </c:numCache>
            </c:numRef>
          </c:val>
          <c:extLst>
            <c:ext xmlns:c16="http://schemas.microsoft.com/office/drawing/2014/chart" uri="{C3380CC4-5D6E-409C-BE32-E72D297353CC}">
              <c16:uniqueId val="{00000000-1017-42CC-B06A-2A075F9ECF82}"/>
            </c:ext>
          </c:extLst>
        </c:ser>
        <c:dLbls>
          <c:showLegendKey val="0"/>
          <c:showVal val="0"/>
          <c:showCatName val="0"/>
          <c:showSerName val="0"/>
          <c:showPercent val="0"/>
          <c:showBubbleSize val="0"/>
        </c:dLbls>
        <c:gapWidth val="150"/>
        <c:overlap val="100"/>
        <c:axId val="-953589648"/>
        <c:axId val="-953578224"/>
      </c:barChart>
      <c:catAx>
        <c:axId val="-9535896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953578224"/>
        <c:crosses val="autoZero"/>
        <c:auto val="1"/>
        <c:lblAlgn val="ctr"/>
        <c:lblOffset val="100"/>
        <c:noMultiLvlLbl val="0"/>
      </c:catAx>
      <c:valAx>
        <c:axId val="-953578224"/>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53589648"/>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r>
              <a:rPr lang="en-GB" sz="1100" b="1" i="0" u="none" strike="noStrike" baseline="0" dirty="0" smtClean="0">
                <a:solidFill>
                  <a:srgbClr val="C00000"/>
                </a:solidFill>
                <a:effectLst/>
              </a:rPr>
              <a:t>Figure 10.  Number of UK </a:t>
            </a:r>
            <a:r>
              <a:rPr lang="en-GB" sz="1100" b="1" i="0" u="sng" strike="noStrike" baseline="0" dirty="0" smtClean="0">
                <a:solidFill>
                  <a:srgbClr val="C00000"/>
                </a:solidFill>
                <a:effectLst/>
              </a:rPr>
              <a:t>short breaks </a:t>
            </a:r>
            <a:r>
              <a:rPr lang="en-GB" sz="1100" b="1" i="0" u="none" strike="noStrike" baseline="0" dirty="0" smtClean="0">
                <a:solidFill>
                  <a:srgbClr val="C00000"/>
                </a:solidFill>
                <a:effectLst/>
              </a:rPr>
              <a:t>(1-3 nights) over the rest of this year compared to normal, Percentage Week 7, UK</a:t>
            </a:r>
          </a:p>
        </c:rich>
      </c:tx>
      <c:layout>
        <c:manualLayout>
          <c:xMode val="edge"/>
          <c:yMode val="edge"/>
          <c:x val="1.4356553370266961E-3"/>
          <c:y val="0"/>
        </c:manualLayout>
      </c:layout>
      <c:overlay val="0"/>
      <c:spPr>
        <a:noFill/>
        <a:ln>
          <a:noFill/>
        </a:ln>
        <a:effectLst/>
      </c:spPr>
      <c:txPr>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Don't know</c:v>
                </c:pt>
              </c:strCache>
            </c:strRef>
          </c:tx>
          <c:spPr>
            <a:solidFill>
              <a:schemeClr val="bg2">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12074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1"/>
                <c:pt idx="0">
                  <c:v>Week 7</c:v>
                </c:pt>
              </c:strCache>
            </c:strRef>
          </c:cat>
          <c:val>
            <c:numRef>
              <c:f>Sheet1!$B$2:$B$5</c:f>
              <c:numCache>
                <c:formatCode>General</c:formatCode>
                <c:ptCount val="1"/>
                <c:pt idx="0">
                  <c:v>22</c:v>
                </c:pt>
              </c:numCache>
            </c:numRef>
          </c:val>
          <c:extLst>
            <c:ext xmlns:c16="http://schemas.microsoft.com/office/drawing/2014/chart" uri="{C3380CC4-5D6E-409C-BE32-E72D297353CC}">
              <c16:uniqueId val="{00000000-28C6-4765-8B3A-7072C9B3D17F}"/>
            </c:ext>
          </c:extLst>
        </c:ser>
        <c:ser>
          <c:idx val="1"/>
          <c:order val="1"/>
          <c:tx>
            <c:strRef>
              <c:f>Sheet1!$C$1</c:f>
              <c:strCache>
                <c:ptCount val="1"/>
                <c:pt idx="0">
                  <c:v>Fewer</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12074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1"/>
                <c:pt idx="0">
                  <c:v>Week 7</c:v>
                </c:pt>
              </c:strCache>
            </c:strRef>
          </c:cat>
          <c:val>
            <c:numRef>
              <c:f>Sheet1!$C$2:$C$5</c:f>
              <c:numCache>
                <c:formatCode>General</c:formatCode>
                <c:ptCount val="1"/>
                <c:pt idx="0">
                  <c:v>38</c:v>
                </c:pt>
              </c:numCache>
            </c:numRef>
          </c:val>
          <c:extLst>
            <c:ext xmlns:c16="http://schemas.microsoft.com/office/drawing/2014/chart" uri="{C3380CC4-5D6E-409C-BE32-E72D297353CC}">
              <c16:uniqueId val="{00000001-28C6-4765-8B3A-7072C9B3D17F}"/>
            </c:ext>
          </c:extLst>
        </c:ser>
        <c:ser>
          <c:idx val="2"/>
          <c:order val="2"/>
          <c:tx>
            <c:strRef>
              <c:f>Sheet1!$D$1</c:f>
              <c:strCache>
                <c:ptCount val="1"/>
                <c:pt idx="0">
                  <c:v>About the Same</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12074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1"/>
                <c:pt idx="0">
                  <c:v>Week 7</c:v>
                </c:pt>
              </c:strCache>
            </c:strRef>
          </c:cat>
          <c:val>
            <c:numRef>
              <c:f>Sheet1!$D$2:$D$5</c:f>
              <c:numCache>
                <c:formatCode>General</c:formatCode>
                <c:ptCount val="1"/>
                <c:pt idx="0">
                  <c:v>26</c:v>
                </c:pt>
              </c:numCache>
            </c:numRef>
          </c:val>
          <c:extLst>
            <c:ext xmlns:c16="http://schemas.microsoft.com/office/drawing/2014/chart" uri="{C3380CC4-5D6E-409C-BE32-E72D297353CC}">
              <c16:uniqueId val="{00000002-28C6-4765-8B3A-7072C9B3D17F}"/>
            </c:ext>
          </c:extLst>
        </c:ser>
        <c:ser>
          <c:idx val="3"/>
          <c:order val="3"/>
          <c:tx>
            <c:strRef>
              <c:f>Sheet1!$E$1</c:f>
              <c:strCache>
                <c:ptCount val="1"/>
                <c:pt idx="0">
                  <c:v>More</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12074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1"/>
                <c:pt idx="0">
                  <c:v>Week 7</c:v>
                </c:pt>
              </c:strCache>
            </c:strRef>
          </c:cat>
          <c:val>
            <c:numRef>
              <c:f>Sheet1!$E$2:$E$5</c:f>
              <c:numCache>
                <c:formatCode>General</c:formatCode>
                <c:ptCount val="1"/>
                <c:pt idx="0">
                  <c:v>15</c:v>
                </c:pt>
              </c:numCache>
            </c:numRef>
          </c:val>
          <c:extLst>
            <c:ext xmlns:c16="http://schemas.microsoft.com/office/drawing/2014/chart" uri="{C3380CC4-5D6E-409C-BE32-E72D297353CC}">
              <c16:uniqueId val="{00000000-3BAC-4831-9734-EADAFB1368AF}"/>
            </c:ext>
          </c:extLst>
        </c:ser>
        <c:dLbls>
          <c:showLegendKey val="0"/>
          <c:showVal val="0"/>
          <c:showCatName val="0"/>
          <c:showSerName val="0"/>
          <c:showPercent val="0"/>
          <c:showBubbleSize val="0"/>
        </c:dLbls>
        <c:gapWidth val="150"/>
        <c:overlap val="100"/>
        <c:axId val="-953584208"/>
        <c:axId val="-953577680"/>
      </c:barChart>
      <c:catAx>
        <c:axId val="-9535842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953577680"/>
        <c:crosses val="autoZero"/>
        <c:auto val="1"/>
        <c:lblAlgn val="ctr"/>
        <c:lblOffset val="100"/>
        <c:noMultiLvlLbl val="0"/>
      </c:catAx>
      <c:valAx>
        <c:axId val="-953577680"/>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53584208"/>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r>
              <a:rPr lang="en-GB" sz="1100" b="1" i="0" u="none" strike="noStrike" baseline="0" dirty="0" smtClean="0">
                <a:solidFill>
                  <a:srgbClr val="C00000"/>
                </a:solidFill>
                <a:effectLst/>
              </a:rPr>
              <a:t>Figure 13. Number of </a:t>
            </a:r>
            <a:r>
              <a:rPr lang="en-GB" sz="1100" b="1" i="0" u="sng" strike="noStrike" baseline="0" dirty="0" smtClean="0">
                <a:solidFill>
                  <a:srgbClr val="C00000"/>
                </a:solidFill>
                <a:effectLst/>
              </a:rPr>
              <a:t>OVERSEAS holidays </a:t>
            </a:r>
            <a:r>
              <a:rPr lang="en-GB" sz="1100" b="1" i="0" u="none" strike="noStrike" baseline="0" dirty="0" smtClean="0">
                <a:solidFill>
                  <a:srgbClr val="C00000"/>
                </a:solidFill>
                <a:effectLst/>
              </a:rPr>
              <a:t>(4+ nights) over rest of this year compared to normal, Percentage Week 7, UK</a:t>
            </a:r>
          </a:p>
        </c:rich>
      </c:tx>
      <c:layout>
        <c:manualLayout>
          <c:xMode val="edge"/>
          <c:yMode val="edge"/>
          <c:x val="1.4357612275095544E-3"/>
          <c:y val="0"/>
        </c:manualLayout>
      </c:layout>
      <c:overlay val="0"/>
      <c:spPr>
        <a:noFill/>
        <a:ln>
          <a:noFill/>
        </a:ln>
        <a:effectLst/>
      </c:spPr>
      <c:txPr>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Don’t know </c:v>
                </c:pt>
              </c:strCache>
            </c:strRef>
          </c:tx>
          <c:spPr>
            <a:solidFill>
              <a:schemeClr val="bg1">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12074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1"/>
                <c:pt idx="0">
                  <c:v>Week 7</c:v>
                </c:pt>
              </c:strCache>
            </c:strRef>
          </c:cat>
          <c:val>
            <c:numRef>
              <c:f>Sheet1!$B$2:$B$5</c:f>
              <c:numCache>
                <c:formatCode>General</c:formatCode>
                <c:ptCount val="1"/>
                <c:pt idx="0">
                  <c:v>29</c:v>
                </c:pt>
              </c:numCache>
            </c:numRef>
          </c:val>
          <c:extLst>
            <c:ext xmlns:c16="http://schemas.microsoft.com/office/drawing/2014/chart" uri="{C3380CC4-5D6E-409C-BE32-E72D297353CC}">
              <c16:uniqueId val="{00000000-28C6-4765-8B3A-7072C9B3D17F}"/>
            </c:ext>
          </c:extLst>
        </c:ser>
        <c:ser>
          <c:idx val="1"/>
          <c:order val="1"/>
          <c:tx>
            <c:strRef>
              <c:f>Sheet1!$C$1</c:f>
              <c:strCache>
                <c:ptCount val="1"/>
                <c:pt idx="0">
                  <c:v>Fewer</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12074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1"/>
                <c:pt idx="0">
                  <c:v>Week 7</c:v>
                </c:pt>
              </c:strCache>
            </c:strRef>
          </c:cat>
          <c:val>
            <c:numRef>
              <c:f>Sheet1!$C$2:$C$5</c:f>
              <c:numCache>
                <c:formatCode>General</c:formatCode>
                <c:ptCount val="1"/>
                <c:pt idx="0">
                  <c:v>41</c:v>
                </c:pt>
              </c:numCache>
            </c:numRef>
          </c:val>
          <c:extLst>
            <c:ext xmlns:c16="http://schemas.microsoft.com/office/drawing/2014/chart" uri="{C3380CC4-5D6E-409C-BE32-E72D297353CC}">
              <c16:uniqueId val="{00000001-28C6-4765-8B3A-7072C9B3D17F}"/>
            </c:ext>
          </c:extLst>
        </c:ser>
        <c:ser>
          <c:idx val="2"/>
          <c:order val="2"/>
          <c:tx>
            <c:strRef>
              <c:f>Sheet1!$D$1</c:f>
              <c:strCache>
                <c:ptCount val="1"/>
                <c:pt idx="0">
                  <c:v>About the Same</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12074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1"/>
                <c:pt idx="0">
                  <c:v>Week 7</c:v>
                </c:pt>
              </c:strCache>
            </c:strRef>
          </c:cat>
          <c:val>
            <c:numRef>
              <c:f>Sheet1!$D$2:$D$5</c:f>
              <c:numCache>
                <c:formatCode>General</c:formatCode>
                <c:ptCount val="1"/>
                <c:pt idx="0">
                  <c:v>25</c:v>
                </c:pt>
              </c:numCache>
            </c:numRef>
          </c:val>
          <c:extLst>
            <c:ext xmlns:c16="http://schemas.microsoft.com/office/drawing/2014/chart" uri="{C3380CC4-5D6E-409C-BE32-E72D297353CC}">
              <c16:uniqueId val="{00000002-28C6-4765-8B3A-7072C9B3D17F}"/>
            </c:ext>
          </c:extLst>
        </c:ser>
        <c:ser>
          <c:idx val="3"/>
          <c:order val="3"/>
          <c:tx>
            <c:strRef>
              <c:f>Sheet1!$E$1</c:f>
              <c:strCache>
                <c:ptCount val="1"/>
                <c:pt idx="0">
                  <c:v>More</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12074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1"/>
                <c:pt idx="0">
                  <c:v>Week 7</c:v>
                </c:pt>
              </c:strCache>
            </c:strRef>
          </c:cat>
          <c:val>
            <c:numRef>
              <c:f>Sheet1!$E$2:$E$5</c:f>
              <c:numCache>
                <c:formatCode>General</c:formatCode>
                <c:ptCount val="1"/>
                <c:pt idx="0">
                  <c:v>5</c:v>
                </c:pt>
              </c:numCache>
            </c:numRef>
          </c:val>
          <c:extLst>
            <c:ext xmlns:c16="http://schemas.microsoft.com/office/drawing/2014/chart" uri="{C3380CC4-5D6E-409C-BE32-E72D297353CC}">
              <c16:uniqueId val="{00000000-FC4B-4CC5-A695-3729B4576221}"/>
            </c:ext>
          </c:extLst>
        </c:ser>
        <c:dLbls>
          <c:showLegendKey val="0"/>
          <c:showVal val="0"/>
          <c:showCatName val="0"/>
          <c:showSerName val="0"/>
          <c:showPercent val="0"/>
          <c:showBubbleSize val="0"/>
        </c:dLbls>
        <c:gapWidth val="150"/>
        <c:overlap val="100"/>
        <c:axId val="-953577136"/>
        <c:axId val="-953582576"/>
      </c:barChart>
      <c:catAx>
        <c:axId val="-9535771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953582576"/>
        <c:crosses val="autoZero"/>
        <c:auto val="1"/>
        <c:lblAlgn val="ctr"/>
        <c:lblOffset val="100"/>
        <c:noMultiLvlLbl val="0"/>
      </c:catAx>
      <c:valAx>
        <c:axId val="-953582576"/>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53577136"/>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r>
              <a:rPr lang="en-GB" sz="1100" b="1" i="0" u="none" strike="noStrike" baseline="0" dirty="0" smtClean="0">
                <a:solidFill>
                  <a:srgbClr val="C00000"/>
                </a:solidFill>
                <a:effectLst/>
              </a:rPr>
              <a:t>Figure 12. Number of </a:t>
            </a:r>
            <a:r>
              <a:rPr lang="en-GB" sz="1100" b="1" i="0" u="sng" strike="noStrike" baseline="0" dirty="0" smtClean="0">
                <a:solidFill>
                  <a:srgbClr val="C00000"/>
                </a:solidFill>
                <a:effectLst/>
              </a:rPr>
              <a:t>OVERSEAS short breaks </a:t>
            </a:r>
            <a:r>
              <a:rPr lang="en-GB" sz="1100" b="1" i="0" u="none" strike="noStrike" baseline="0" dirty="0" smtClean="0">
                <a:solidFill>
                  <a:srgbClr val="C00000"/>
                </a:solidFill>
                <a:effectLst/>
              </a:rPr>
              <a:t>(1-3 nights) over rest of this year compared to normal, Percentage Week 7, UK</a:t>
            </a:r>
          </a:p>
        </c:rich>
      </c:tx>
      <c:layout>
        <c:manualLayout>
          <c:xMode val="edge"/>
          <c:yMode val="edge"/>
          <c:x val="1.4356553370266985E-3"/>
          <c:y val="0"/>
        </c:manualLayout>
      </c:layout>
      <c:overlay val="0"/>
      <c:spPr>
        <a:noFill/>
        <a:ln>
          <a:noFill/>
        </a:ln>
        <a:effectLst/>
      </c:spPr>
      <c:txPr>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Don't know</c:v>
                </c:pt>
              </c:strCache>
            </c:strRef>
          </c:tx>
          <c:spPr>
            <a:solidFill>
              <a:schemeClr val="bg1">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12074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1"/>
                <c:pt idx="0">
                  <c:v>Week 7</c:v>
                </c:pt>
              </c:strCache>
            </c:strRef>
          </c:cat>
          <c:val>
            <c:numRef>
              <c:f>Sheet1!$B$2:$B$5</c:f>
              <c:numCache>
                <c:formatCode>General</c:formatCode>
                <c:ptCount val="1"/>
                <c:pt idx="0">
                  <c:v>29</c:v>
                </c:pt>
              </c:numCache>
            </c:numRef>
          </c:val>
          <c:extLst>
            <c:ext xmlns:c16="http://schemas.microsoft.com/office/drawing/2014/chart" uri="{C3380CC4-5D6E-409C-BE32-E72D297353CC}">
              <c16:uniqueId val="{00000000-28C6-4765-8B3A-7072C9B3D17F}"/>
            </c:ext>
          </c:extLst>
        </c:ser>
        <c:ser>
          <c:idx val="1"/>
          <c:order val="1"/>
          <c:tx>
            <c:strRef>
              <c:f>Sheet1!$C$1</c:f>
              <c:strCache>
                <c:ptCount val="1"/>
                <c:pt idx="0">
                  <c:v>Fewer</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12074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1"/>
                <c:pt idx="0">
                  <c:v>Week 7</c:v>
                </c:pt>
              </c:strCache>
            </c:strRef>
          </c:cat>
          <c:val>
            <c:numRef>
              <c:f>Sheet1!$C$2:$C$5</c:f>
              <c:numCache>
                <c:formatCode>General</c:formatCode>
                <c:ptCount val="1"/>
                <c:pt idx="0">
                  <c:v>42</c:v>
                </c:pt>
              </c:numCache>
            </c:numRef>
          </c:val>
          <c:extLst>
            <c:ext xmlns:c16="http://schemas.microsoft.com/office/drawing/2014/chart" uri="{C3380CC4-5D6E-409C-BE32-E72D297353CC}">
              <c16:uniqueId val="{00000001-28C6-4765-8B3A-7072C9B3D17F}"/>
            </c:ext>
          </c:extLst>
        </c:ser>
        <c:ser>
          <c:idx val="2"/>
          <c:order val="2"/>
          <c:tx>
            <c:strRef>
              <c:f>Sheet1!$D$1</c:f>
              <c:strCache>
                <c:ptCount val="1"/>
                <c:pt idx="0">
                  <c:v>About the Same</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12074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1"/>
                <c:pt idx="0">
                  <c:v>Week 7</c:v>
                </c:pt>
              </c:strCache>
            </c:strRef>
          </c:cat>
          <c:val>
            <c:numRef>
              <c:f>Sheet1!$D$2:$D$5</c:f>
              <c:numCache>
                <c:formatCode>General</c:formatCode>
                <c:ptCount val="1"/>
                <c:pt idx="0">
                  <c:v>25</c:v>
                </c:pt>
              </c:numCache>
            </c:numRef>
          </c:val>
          <c:extLst>
            <c:ext xmlns:c16="http://schemas.microsoft.com/office/drawing/2014/chart" uri="{C3380CC4-5D6E-409C-BE32-E72D297353CC}">
              <c16:uniqueId val="{00000002-28C6-4765-8B3A-7072C9B3D17F}"/>
            </c:ext>
          </c:extLst>
        </c:ser>
        <c:ser>
          <c:idx val="3"/>
          <c:order val="3"/>
          <c:tx>
            <c:strRef>
              <c:f>Sheet1!$E$1</c:f>
              <c:strCache>
                <c:ptCount val="1"/>
                <c:pt idx="0">
                  <c:v>More</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12074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1"/>
                <c:pt idx="0">
                  <c:v>Week 7</c:v>
                </c:pt>
              </c:strCache>
            </c:strRef>
          </c:cat>
          <c:val>
            <c:numRef>
              <c:f>Sheet1!$E$2:$E$5</c:f>
              <c:numCache>
                <c:formatCode>General</c:formatCode>
                <c:ptCount val="1"/>
                <c:pt idx="0">
                  <c:v>4</c:v>
                </c:pt>
              </c:numCache>
            </c:numRef>
          </c:val>
          <c:extLst>
            <c:ext xmlns:c16="http://schemas.microsoft.com/office/drawing/2014/chart" uri="{C3380CC4-5D6E-409C-BE32-E72D297353CC}">
              <c16:uniqueId val="{00000000-297F-4862-AAC6-697973AEEEA3}"/>
            </c:ext>
          </c:extLst>
        </c:ser>
        <c:dLbls>
          <c:showLegendKey val="0"/>
          <c:showVal val="0"/>
          <c:showCatName val="0"/>
          <c:showSerName val="0"/>
          <c:showPercent val="0"/>
          <c:showBubbleSize val="0"/>
        </c:dLbls>
        <c:gapWidth val="150"/>
        <c:overlap val="100"/>
        <c:axId val="-953586384"/>
        <c:axId val="-953588560"/>
      </c:barChart>
      <c:catAx>
        <c:axId val="-9535863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953588560"/>
        <c:crosses val="autoZero"/>
        <c:auto val="1"/>
        <c:lblAlgn val="ctr"/>
        <c:lblOffset val="100"/>
        <c:noMultiLvlLbl val="0"/>
      </c:catAx>
      <c:valAx>
        <c:axId val="-953588560"/>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53586384"/>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r>
              <a:rPr lang="en-GB" sz="1100" b="1" i="0" u="none" strike="noStrike" baseline="0" dirty="0" smtClean="0">
                <a:solidFill>
                  <a:srgbClr val="C00000"/>
                </a:solidFill>
                <a:effectLst/>
              </a:rPr>
              <a:t>Figure 15.  When anticipate </a:t>
            </a:r>
            <a:r>
              <a:rPr lang="en-GB" sz="1100" b="1" i="0" u="sng" strike="noStrike" baseline="0" dirty="0" smtClean="0">
                <a:solidFill>
                  <a:srgbClr val="C00000"/>
                </a:solidFill>
                <a:effectLst/>
              </a:rPr>
              <a:t>BOOKING </a:t>
            </a:r>
            <a:r>
              <a:rPr lang="en-GB" sz="1100" b="1" i="0" u="none" strike="noStrike" baseline="0" dirty="0" smtClean="0">
                <a:solidFill>
                  <a:srgbClr val="C00000"/>
                </a:solidFill>
                <a:effectLst/>
              </a:rPr>
              <a:t> </a:t>
            </a:r>
            <a:r>
              <a:rPr lang="en-GB" sz="1100" b="1" i="0" u="sng" strike="noStrike" baseline="0" dirty="0" smtClean="0">
                <a:solidFill>
                  <a:srgbClr val="C00000"/>
                </a:solidFill>
                <a:effectLst/>
              </a:rPr>
              <a:t>next</a:t>
            </a:r>
            <a:r>
              <a:rPr lang="en-GB" sz="1100" b="1" i="0" u="none" strike="noStrike" baseline="0" dirty="0" smtClean="0">
                <a:solidFill>
                  <a:srgbClr val="C00000"/>
                </a:solidFill>
                <a:effectLst/>
              </a:rPr>
              <a:t> UK holiday or short break, Percentage Week 7, UK</a:t>
            </a:r>
          </a:p>
        </c:rich>
      </c:tx>
      <c:layout>
        <c:manualLayout>
          <c:xMode val="edge"/>
          <c:yMode val="edge"/>
          <c:x val="1.4357612275095544E-3"/>
          <c:y val="0"/>
        </c:manualLayout>
      </c:layout>
      <c:overlay val="0"/>
      <c:spPr>
        <a:noFill/>
        <a:ln>
          <a:noFill/>
        </a:ln>
        <a:effectLst/>
      </c:spPr>
      <c:txPr>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4664462836538752"/>
          <c:y val="0.22053691275167786"/>
          <c:w val="0.61950174917272482"/>
          <c:h val="0.66737515193151198"/>
        </c:manualLayout>
      </c:layout>
      <c:barChart>
        <c:barDir val="col"/>
        <c:grouping val="percentStacked"/>
        <c:varyColors val="0"/>
        <c:ser>
          <c:idx val="0"/>
          <c:order val="0"/>
          <c:tx>
            <c:strRef>
              <c:f>Sheet1!$B$1</c:f>
              <c:strCache>
                <c:ptCount val="1"/>
                <c:pt idx="0">
                  <c:v>Already booked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Week 7</c:v>
                </c:pt>
              </c:strCache>
            </c:strRef>
          </c:cat>
          <c:val>
            <c:numRef>
              <c:f>Sheet1!$B$2</c:f>
              <c:numCache>
                <c:formatCode>0</c:formatCode>
                <c:ptCount val="1"/>
                <c:pt idx="0">
                  <c:v>11</c:v>
                </c:pt>
              </c:numCache>
            </c:numRef>
          </c:val>
          <c:extLst>
            <c:ext xmlns:c16="http://schemas.microsoft.com/office/drawing/2014/chart" uri="{C3380CC4-5D6E-409C-BE32-E72D297353CC}">
              <c16:uniqueId val="{00000000-28C6-4765-8B3A-7072C9B3D17F}"/>
            </c:ext>
          </c:extLst>
        </c:ser>
        <c:ser>
          <c:idx val="1"/>
          <c:order val="1"/>
          <c:tx>
            <c:strRef>
              <c:f>Sheet1!$C$1</c:f>
              <c:strCache>
                <c:ptCount val="1"/>
                <c:pt idx="0">
                  <c:v>July</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12074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Week 7</c:v>
                </c:pt>
              </c:strCache>
            </c:strRef>
          </c:cat>
          <c:val>
            <c:numRef>
              <c:f>Sheet1!$C$2</c:f>
              <c:numCache>
                <c:formatCode>0</c:formatCode>
                <c:ptCount val="1"/>
                <c:pt idx="0">
                  <c:v>11</c:v>
                </c:pt>
              </c:numCache>
            </c:numRef>
          </c:val>
          <c:extLst>
            <c:ext xmlns:c16="http://schemas.microsoft.com/office/drawing/2014/chart" uri="{C3380CC4-5D6E-409C-BE32-E72D297353CC}">
              <c16:uniqueId val="{00000001-28C6-4765-8B3A-7072C9B3D17F}"/>
            </c:ext>
          </c:extLst>
        </c:ser>
        <c:ser>
          <c:idx val="2"/>
          <c:order val="2"/>
          <c:tx>
            <c:strRef>
              <c:f>Sheet1!$D$1</c:f>
              <c:strCache>
                <c:ptCount val="1"/>
                <c:pt idx="0">
                  <c:v>July2</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Week 7</c:v>
                </c:pt>
              </c:strCache>
            </c:strRef>
          </c:cat>
          <c:val>
            <c:numRef>
              <c:f>Sheet1!$D$2</c:f>
            </c:numRef>
          </c:val>
          <c:extLst>
            <c:ext xmlns:c16="http://schemas.microsoft.com/office/drawing/2014/chart" uri="{C3380CC4-5D6E-409C-BE32-E72D297353CC}">
              <c16:uniqueId val="{00000002-28C6-4765-8B3A-7072C9B3D17F}"/>
            </c:ext>
          </c:extLst>
        </c:ser>
        <c:ser>
          <c:idx val="3"/>
          <c:order val="3"/>
          <c:tx>
            <c:strRef>
              <c:f>Sheet1!$E$1</c:f>
              <c:strCache>
                <c:ptCount val="1"/>
                <c:pt idx="0">
                  <c:v>August</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12074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Week 7</c:v>
                </c:pt>
              </c:strCache>
            </c:strRef>
          </c:cat>
          <c:val>
            <c:numRef>
              <c:f>Sheet1!$E$2</c:f>
              <c:numCache>
                <c:formatCode>0</c:formatCode>
                <c:ptCount val="1"/>
                <c:pt idx="0">
                  <c:v>7</c:v>
                </c:pt>
              </c:numCache>
            </c:numRef>
          </c:val>
          <c:extLst>
            <c:ext xmlns:c16="http://schemas.microsoft.com/office/drawing/2014/chart" uri="{C3380CC4-5D6E-409C-BE32-E72D297353CC}">
              <c16:uniqueId val="{00000000-6A3A-45FE-B49B-DB2913CBB626}"/>
            </c:ext>
          </c:extLst>
        </c:ser>
        <c:ser>
          <c:idx val="4"/>
          <c:order val="4"/>
          <c:tx>
            <c:strRef>
              <c:f>Sheet1!$F$1</c:f>
              <c:strCache>
                <c:ptCount val="1"/>
                <c:pt idx="0">
                  <c:v>September</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12074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Week 7</c:v>
                </c:pt>
              </c:strCache>
            </c:strRef>
          </c:cat>
          <c:val>
            <c:numRef>
              <c:f>Sheet1!$F$2</c:f>
              <c:numCache>
                <c:formatCode>0</c:formatCode>
                <c:ptCount val="1"/>
                <c:pt idx="0">
                  <c:v>8</c:v>
                </c:pt>
              </c:numCache>
            </c:numRef>
          </c:val>
          <c:extLst>
            <c:ext xmlns:c16="http://schemas.microsoft.com/office/drawing/2014/chart" uri="{C3380CC4-5D6E-409C-BE32-E72D297353CC}">
              <c16:uniqueId val="{00000001-6A3A-45FE-B49B-DB2913CBB626}"/>
            </c:ext>
          </c:extLst>
        </c:ser>
        <c:ser>
          <c:idx val="5"/>
          <c:order val="5"/>
          <c:tx>
            <c:strRef>
              <c:f>Sheet1!$G$1</c:f>
              <c:strCache>
                <c:ptCount val="1"/>
                <c:pt idx="0">
                  <c:v>October to December</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12074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Week 7</c:v>
                </c:pt>
              </c:strCache>
            </c:strRef>
          </c:cat>
          <c:val>
            <c:numRef>
              <c:f>Sheet1!$G$2</c:f>
              <c:numCache>
                <c:formatCode>0</c:formatCode>
                <c:ptCount val="1"/>
                <c:pt idx="0">
                  <c:v>9</c:v>
                </c:pt>
              </c:numCache>
            </c:numRef>
          </c:val>
          <c:extLst>
            <c:ext xmlns:c16="http://schemas.microsoft.com/office/drawing/2014/chart" uri="{C3380CC4-5D6E-409C-BE32-E72D297353CC}">
              <c16:uniqueId val="{00000002-6A3A-45FE-B49B-DB2913CBB626}"/>
            </c:ext>
          </c:extLst>
        </c:ser>
        <c:ser>
          <c:idx val="6"/>
          <c:order val="6"/>
          <c:tx>
            <c:strRef>
              <c:f>Sheet1!$H$1</c:f>
              <c:strCache>
                <c:ptCount val="1"/>
                <c:pt idx="0">
                  <c:v>Column2</c:v>
                </c:pt>
              </c:strCache>
            </c:strRef>
          </c:tx>
          <c:spPr>
            <a:solidFill>
              <a:srgbClr val="639A88"/>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12074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Week 7</c:v>
                </c:pt>
              </c:strCache>
            </c:strRef>
          </c:cat>
          <c:val>
            <c:numRef>
              <c:f>Sheet1!$H$2</c:f>
              <c:numCache>
                <c:formatCode>0</c:formatCode>
                <c:ptCount val="1"/>
                <c:pt idx="0">
                  <c:v>14</c:v>
                </c:pt>
              </c:numCache>
            </c:numRef>
          </c:val>
          <c:extLst>
            <c:ext xmlns:c16="http://schemas.microsoft.com/office/drawing/2014/chart" uri="{C3380CC4-5D6E-409C-BE32-E72D297353CC}">
              <c16:uniqueId val="{00000003-6A3A-45FE-B49B-DB2913CBB626}"/>
            </c:ext>
          </c:extLst>
        </c:ser>
        <c:ser>
          <c:idx val="7"/>
          <c:order val="7"/>
          <c:tx>
            <c:strRef>
              <c:f>Sheet1!$I$1</c:f>
              <c:strCache>
                <c:ptCount val="1"/>
                <c:pt idx="0">
                  <c:v>Column1</c:v>
                </c:pt>
              </c:strCache>
            </c:strRef>
          </c:tx>
          <c:spPr>
            <a:solidFill>
              <a:schemeClr val="tx1">
                <a:lumMod val="40000"/>
                <a:lumOff val="60000"/>
              </a:schemeClr>
            </a:solidFill>
            <a:ln>
              <a:noFill/>
            </a:ln>
            <a:effectLst/>
          </c:spPr>
          <c:invertIfNegative val="0"/>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647-47C5-832E-4E1343B704EF}"/>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120742"/>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Week 7</c:v>
                </c:pt>
              </c:strCache>
            </c:strRef>
          </c:cat>
          <c:val>
            <c:numRef>
              <c:f>Sheet1!$I$2</c:f>
              <c:numCache>
                <c:formatCode>0</c:formatCode>
                <c:ptCount val="1"/>
                <c:pt idx="0">
                  <c:v>18</c:v>
                </c:pt>
              </c:numCache>
            </c:numRef>
          </c:val>
          <c:extLst>
            <c:ext xmlns:c16="http://schemas.microsoft.com/office/drawing/2014/chart" uri="{C3380CC4-5D6E-409C-BE32-E72D297353CC}">
              <c16:uniqueId val="{00000004-6A3A-45FE-B49B-DB2913CBB626}"/>
            </c:ext>
          </c:extLst>
        </c:ser>
        <c:ser>
          <c:idx val="8"/>
          <c:order val="8"/>
          <c:tx>
            <c:strRef>
              <c:f>Sheet1!$J$1</c:f>
              <c:strCache>
                <c:ptCount val="1"/>
                <c:pt idx="0">
                  <c:v>Don't know/Not sure/No plans</c:v>
                </c:pt>
              </c:strCache>
            </c:strRef>
          </c:tx>
          <c:spPr>
            <a:solidFill>
              <a:schemeClr val="bg2">
                <a:lumMod val="85000"/>
              </a:schemeClr>
            </a:solidFill>
            <a:ln>
              <a:noFill/>
            </a:ln>
            <a:effectLst/>
          </c:spPr>
          <c:invertIfNegative val="0"/>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647-47C5-832E-4E1343B704EF}"/>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120742"/>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Week 7</c:v>
                </c:pt>
              </c:strCache>
            </c:strRef>
          </c:cat>
          <c:val>
            <c:numRef>
              <c:f>Sheet1!$J$2</c:f>
              <c:numCache>
                <c:formatCode>0</c:formatCode>
                <c:ptCount val="1"/>
                <c:pt idx="0">
                  <c:v>21</c:v>
                </c:pt>
              </c:numCache>
            </c:numRef>
          </c:val>
          <c:extLst>
            <c:ext xmlns:c16="http://schemas.microsoft.com/office/drawing/2014/chart" uri="{C3380CC4-5D6E-409C-BE32-E72D297353CC}">
              <c16:uniqueId val="{00000002-C647-47C5-832E-4E1343B704EF}"/>
            </c:ext>
          </c:extLst>
        </c:ser>
        <c:dLbls>
          <c:showLegendKey val="0"/>
          <c:showVal val="0"/>
          <c:showCatName val="0"/>
          <c:showSerName val="0"/>
          <c:showPercent val="0"/>
          <c:showBubbleSize val="0"/>
        </c:dLbls>
        <c:gapWidth val="150"/>
        <c:overlap val="100"/>
        <c:axId val="-953590736"/>
        <c:axId val="-890479728"/>
      </c:barChart>
      <c:catAx>
        <c:axId val="-9535907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accent1"/>
                </a:solidFill>
                <a:latin typeface="+mn-lt"/>
                <a:ea typeface="+mn-ea"/>
                <a:cs typeface="+mn-cs"/>
              </a:defRPr>
            </a:pPr>
            <a:endParaRPr lang="en-US"/>
          </a:p>
        </c:txPr>
        <c:crossAx val="-890479728"/>
        <c:crosses val="autoZero"/>
        <c:auto val="1"/>
        <c:lblAlgn val="ctr"/>
        <c:lblOffset val="100"/>
        <c:noMultiLvlLbl val="0"/>
      </c:catAx>
      <c:valAx>
        <c:axId val="-890479728"/>
        <c:scaling>
          <c:orientation val="minMax"/>
          <c:max val="1"/>
        </c:scaling>
        <c:delete val="1"/>
        <c:axPos val="l"/>
        <c:majorGridlines>
          <c:spPr>
            <a:ln w="9525" cap="flat" cmpd="sng" algn="ctr">
              <a:solidFill>
                <a:schemeClr val="bg1"/>
              </a:solidFill>
              <a:round/>
            </a:ln>
            <a:effectLst/>
          </c:spPr>
        </c:majorGridlines>
        <c:numFmt formatCode="0%" sourceLinked="1"/>
        <c:majorTickMark val="out"/>
        <c:minorTickMark val="none"/>
        <c:tickLblPos val="nextTo"/>
        <c:crossAx val="-9535907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r>
              <a:rPr lang="en-GB" sz="1100" b="1" i="0" u="none" strike="noStrike" baseline="0" dirty="0" smtClean="0">
                <a:solidFill>
                  <a:srgbClr val="C00000"/>
                </a:solidFill>
                <a:effectLst/>
              </a:rPr>
              <a:t>Figure 14.  When anticipate </a:t>
            </a:r>
            <a:r>
              <a:rPr lang="en-GB" sz="1100" b="1" i="0" u="sng" strike="noStrike" baseline="0" dirty="0" smtClean="0">
                <a:solidFill>
                  <a:srgbClr val="C00000"/>
                </a:solidFill>
                <a:effectLst/>
              </a:rPr>
              <a:t>PLANNING</a:t>
            </a:r>
            <a:r>
              <a:rPr lang="en-GB" sz="1100" b="1" i="0" u="none" strike="noStrike" baseline="0" dirty="0" smtClean="0">
                <a:solidFill>
                  <a:srgbClr val="C00000"/>
                </a:solidFill>
                <a:effectLst/>
              </a:rPr>
              <a:t> </a:t>
            </a:r>
            <a:r>
              <a:rPr lang="en-GB" sz="1100" b="1" i="0" u="sng" strike="noStrike" baseline="0" dirty="0" smtClean="0">
                <a:solidFill>
                  <a:srgbClr val="C00000"/>
                </a:solidFill>
                <a:effectLst/>
              </a:rPr>
              <a:t>next</a:t>
            </a:r>
            <a:r>
              <a:rPr lang="en-GB" sz="1100" b="1" i="0" u="none" strike="noStrike" baseline="0" dirty="0" smtClean="0">
                <a:solidFill>
                  <a:srgbClr val="C00000"/>
                </a:solidFill>
                <a:effectLst/>
              </a:rPr>
              <a:t> UK holiday or short break, Percentage Week 7, UK</a:t>
            </a:r>
          </a:p>
        </c:rich>
      </c:tx>
      <c:layout>
        <c:manualLayout>
          <c:xMode val="edge"/>
          <c:yMode val="edge"/>
          <c:x val="1.4357612275095544E-3"/>
          <c:y val="0"/>
        </c:manualLayout>
      </c:layout>
      <c:overlay val="0"/>
      <c:spPr>
        <a:noFill/>
        <a:ln>
          <a:noFill/>
        </a:ln>
        <a:effectLst/>
      </c:spPr>
      <c:txPr>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7874693064310369"/>
          <c:y val="0.22053691275167786"/>
          <c:w val="0.60245629081430996"/>
          <c:h val="0.66737515193151198"/>
        </c:manualLayout>
      </c:layout>
      <c:barChart>
        <c:barDir val="col"/>
        <c:grouping val="percentStacked"/>
        <c:varyColors val="0"/>
        <c:ser>
          <c:idx val="0"/>
          <c:order val="0"/>
          <c:tx>
            <c:strRef>
              <c:f>Sheet1!$B$1</c:f>
              <c:strCache>
                <c:ptCount val="1"/>
                <c:pt idx="0">
                  <c:v>Already planned / booked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Week 7</c:v>
                </c:pt>
              </c:strCache>
            </c:strRef>
          </c:cat>
          <c:val>
            <c:numRef>
              <c:f>Sheet1!$B$2</c:f>
              <c:numCache>
                <c:formatCode>0</c:formatCode>
                <c:ptCount val="1"/>
                <c:pt idx="0">
                  <c:v>17</c:v>
                </c:pt>
              </c:numCache>
            </c:numRef>
          </c:val>
          <c:extLst>
            <c:ext xmlns:c16="http://schemas.microsoft.com/office/drawing/2014/chart" uri="{C3380CC4-5D6E-409C-BE32-E72D297353CC}">
              <c16:uniqueId val="{00000000-28C6-4765-8B3A-7072C9B3D17F}"/>
            </c:ext>
          </c:extLst>
        </c:ser>
        <c:ser>
          <c:idx val="1"/>
          <c:order val="1"/>
          <c:tx>
            <c:strRef>
              <c:f>Sheet1!$C$1</c:f>
              <c:strCache>
                <c:ptCount val="1"/>
                <c:pt idx="0">
                  <c:v>July</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12074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Week 7</c:v>
                </c:pt>
              </c:strCache>
            </c:strRef>
          </c:cat>
          <c:val>
            <c:numRef>
              <c:f>Sheet1!$C$2</c:f>
              <c:numCache>
                <c:formatCode>0</c:formatCode>
                <c:ptCount val="1"/>
                <c:pt idx="0">
                  <c:v>14</c:v>
                </c:pt>
              </c:numCache>
            </c:numRef>
          </c:val>
          <c:extLst>
            <c:ext xmlns:c16="http://schemas.microsoft.com/office/drawing/2014/chart" uri="{C3380CC4-5D6E-409C-BE32-E72D297353CC}">
              <c16:uniqueId val="{00000001-28C6-4765-8B3A-7072C9B3D17F}"/>
            </c:ext>
          </c:extLst>
        </c:ser>
        <c:ser>
          <c:idx val="2"/>
          <c:order val="2"/>
          <c:tx>
            <c:strRef>
              <c:f>Sheet1!$D$1</c:f>
              <c:strCache>
                <c:ptCount val="1"/>
                <c:pt idx="0">
                  <c:v>July2</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Week 7</c:v>
                </c:pt>
              </c:strCache>
            </c:strRef>
          </c:cat>
          <c:val>
            <c:numRef>
              <c:f>Sheet1!$D$2</c:f>
            </c:numRef>
          </c:val>
          <c:extLst>
            <c:ext xmlns:c16="http://schemas.microsoft.com/office/drawing/2014/chart" uri="{C3380CC4-5D6E-409C-BE32-E72D297353CC}">
              <c16:uniqueId val="{00000002-28C6-4765-8B3A-7072C9B3D17F}"/>
            </c:ext>
          </c:extLst>
        </c:ser>
        <c:ser>
          <c:idx val="3"/>
          <c:order val="3"/>
          <c:tx>
            <c:strRef>
              <c:f>Sheet1!$E$1</c:f>
              <c:strCache>
                <c:ptCount val="1"/>
                <c:pt idx="0">
                  <c:v>August</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12074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Week 7</c:v>
                </c:pt>
              </c:strCache>
            </c:strRef>
          </c:cat>
          <c:val>
            <c:numRef>
              <c:f>Sheet1!$E$2</c:f>
              <c:numCache>
                <c:formatCode>0</c:formatCode>
                <c:ptCount val="1"/>
                <c:pt idx="0">
                  <c:v>7</c:v>
                </c:pt>
              </c:numCache>
            </c:numRef>
          </c:val>
          <c:extLst>
            <c:ext xmlns:c16="http://schemas.microsoft.com/office/drawing/2014/chart" uri="{C3380CC4-5D6E-409C-BE32-E72D297353CC}">
              <c16:uniqueId val="{00000000-F66F-4BAC-9136-9FAED7EFD34E}"/>
            </c:ext>
          </c:extLst>
        </c:ser>
        <c:ser>
          <c:idx val="4"/>
          <c:order val="4"/>
          <c:tx>
            <c:strRef>
              <c:f>Sheet1!$F$1</c:f>
              <c:strCache>
                <c:ptCount val="1"/>
                <c:pt idx="0">
                  <c:v>September</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12074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Week 7</c:v>
                </c:pt>
              </c:strCache>
            </c:strRef>
          </c:cat>
          <c:val>
            <c:numRef>
              <c:f>Sheet1!$F$2</c:f>
              <c:numCache>
                <c:formatCode>0</c:formatCode>
                <c:ptCount val="1"/>
                <c:pt idx="0">
                  <c:v>6</c:v>
                </c:pt>
              </c:numCache>
            </c:numRef>
          </c:val>
          <c:extLst>
            <c:ext xmlns:c16="http://schemas.microsoft.com/office/drawing/2014/chart" uri="{C3380CC4-5D6E-409C-BE32-E72D297353CC}">
              <c16:uniqueId val="{00000001-F66F-4BAC-9136-9FAED7EFD34E}"/>
            </c:ext>
          </c:extLst>
        </c:ser>
        <c:ser>
          <c:idx val="5"/>
          <c:order val="5"/>
          <c:tx>
            <c:strRef>
              <c:f>Sheet1!$G$1</c:f>
              <c:strCache>
                <c:ptCount val="1"/>
                <c:pt idx="0">
                  <c:v>October to December</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12074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Week 7</c:v>
                </c:pt>
              </c:strCache>
            </c:strRef>
          </c:cat>
          <c:val>
            <c:numRef>
              <c:f>Sheet1!$G$2</c:f>
              <c:numCache>
                <c:formatCode>0</c:formatCode>
                <c:ptCount val="1"/>
                <c:pt idx="0">
                  <c:v>6</c:v>
                </c:pt>
              </c:numCache>
            </c:numRef>
          </c:val>
          <c:extLst>
            <c:ext xmlns:c16="http://schemas.microsoft.com/office/drawing/2014/chart" uri="{C3380CC4-5D6E-409C-BE32-E72D297353CC}">
              <c16:uniqueId val="{00000002-F66F-4BAC-9136-9FAED7EFD34E}"/>
            </c:ext>
          </c:extLst>
        </c:ser>
        <c:ser>
          <c:idx val="6"/>
          <c:order val="6"/>
          <c:tx>
            <c:strRef>
              <c:f>Sheet1!$H$1</c:f>
              <c:strCache>
                <c:ptCount val="1"/>
                <c:pt idx="0">
                  <c:v>January onwards</c:v>
                </c:pt>
              </c:strCache>
            </c:strRef>
          </c:tx>
          <c:spPr>
            <a:solidFill>
              <a:srgbClr val="639A88"/>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12074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Week 7</c:v>
                </c:pt>
              </c:strCache>
            </c:strRef>
          </c:cat>
          <c:val>
            <c:numRef>
              <c:f>Sheet1!$H$2</c:f>
              <c:numCache>
                <c:formatCode>0</c:formatCode>
                <c:ptCount val="1"/>
                <c:pt idx="0">
                  <c:v>12</c:v>
                </c:pt>
              </c:numCache>
            </c:numRef>
          </c:val>
          <c:extLst>
            <c:ext xmlns:c16="http://schemas.microsoft.com/office/drawing/2014/chart" uri="{C3380CC4-5D6E-409C-BE32-E72D297353CC}">
              <c16:uniqueId val="{00000003-F66F-4BAC-9136-9FAED7EFD34E}"/>
            </c:ext>
          </c:extLst>
        </c:ser>
        <c:ser>
          <c:idx val="7"/>
          <c:order val="7"/>
          <c:tx>
            <c:strRef>
              <c:f>Sheet1!$I$1</c:f>
              <c:strCache>
                <c:ptCount val="1"/>
                <c:pt idx="0">
                  <c:v>Don't know but would like to</c:v>
                </c:pt>
              </c:strCache>
            </c:strRef>
          </c:tx>
          <c:spPr>
            <a:solidFill>
              <a:schemeClr val="tx2">
                <a:lumMod val="40000"/>
                <a:lumOff val="60000"/>
              </a:schemeClr>
            </a:solidFill>
            <a:ln>
              <a:noFill/>
            </a:ln>
            <a:effectLst/>
          </c:spPr>
          <c:invertIfNegative val="0"/>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F79-4B8F-9A60-EFDCA56D441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120742"/>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Week 7</c:v>
                </c:pt>
              </c:strCache>
            </c:strRef>
          </c:cat>
          <c:val>
            <c:numRef>
              <c:f>Sheet1!$I$2</c:f>
              <c:numCache>
                <c:formatCode>0</c:formatCode>
                <c:ptCount val="1"/>
                <c:pt idx="0">
                  <c:v>18</c:v>
                </c:pt>
              </c:numCache>
            </c:numRef>
          </c:val>
          <c:extLst>
            <c:ext xmlns:c16="http://schemas.microsoft.com/office/drawing/2014/chart" uri="{C3380CC4-5D6E-409C-BE32-E72D297353CC}">
              <c16:uniqueId val="{00000004-F66F-4BAC-9136-9FAED7EFD34E}"/>
            </c:ext>
          </c:extLst>
        </c:ser>
        <c:ser>
          <c:idx val="8"/>
          <c:order val="8"/>
          <c:tx>
            <c:strRef>
              <c:f>Sheet1!$J$1</c:f>
              <c:strCache>
                <c:ptCount val="1"/>
                <c:pt idx="0">
                  <c:v>Not planning at any point</c:v>
                </c:pt>
              </c:strCache>
            </c:strRef>
          </c:tx>
          <c:spPr>
            <a:solidFill>
              <a:schemeClr val="bg2">
                <a:lumMod val="8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12074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Week 7</c:v>
                </c:pt>
              </c:strCache>
            </c:strRef>
          </c:cat>
          <c:val>
            <c:numRef>
              <c:f>Sheet1!$J$2</c:f>
              <c:numCache>
                <c:formatCode>0</c:formatCode>
                <c:ptCount val="1"/>
                <c:pt idx="0">
                  <c:v>21</c:v>
                </c:pt>
              </c:numCache>
            </c:numRef>
          </c:val>
          <c:extLst>
            <c:ext xmlns:c16="http://schemas.microsoft.com/office/drawing/2014/chart" uri="{C3380CC4-5D6E-409C-BE32-E72D297353CC}">
              <c16:uniqueId val="{00000001-8F79-4B8F-9A60-EFDCA56D4419}"/>
            </c:ext>
          </c:extLst>
        </c:ser>
        <c:dLbls>
          <c:showLegendKey val="0"/>
          <c:showVal val="0"/>
          <c:showCatName val="0"/>
          <c:showSerName val="0"/>
          <c:showPercent val="0"/>
          <c:showBubbleSize val="0"/>
        </c:dLbls>
        <c:gapWidth val="150"/>
        <c:overlap val="100"/>
        <c:axId val="-890483536"/>
        <c:axId val="-890487344"/>
      </c:barChart>
      <c:catAx>
        <c:axId val="-8904835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rgbClr val="120742"/>
                </a:solidFill>
                <a:latin typeface="+mn-lt"/>
                <a:ea typeface="+mn-ea"/>
                <a:cs typeface="+mn-cs"/>
              </a:defRPr>
            </a:pPr>
            <a:endParaRPr lang="en-US"/>
          </a:p>
        </c:txPr>
        <c:crossAx val="-890487344"/>
        <c:crosses val="autoZero"/>
        <c:auto val="1"/>
        <c:lblAlgn val="ctr"/>
        <c:lblOffset val="100"/>
        <c:noMultiLvlLbl val="0"/>
      </c:catAx>
      <c:valAx>
        <c:axId val="-890487344"/>
        <c:scaling>
          <c:orientation val="minMax"/>
          <c:max val="1"/>
        </c:scaling>
        <c:delete val="1"/>
        <c:axPos val="l"/>
        <c:majorGridlines>
          <c:spPr>
            <a:ln w="9525" cap="flat" cmpd="sng" algn="ctr">
              <a:solidFill>
                <a:schemeClr val="bg1"/>
              </a:solidFill>
              <a:round/>
            </a:ln>
            <a:effectLst/>
          </c:spPr>
        </c:majorGridlines>
        <c:numFmt formatCode="0%" sourceLinked="1"/>
        <c:majorTickMark val="out"/>
        <c:minorTickMark val="none"/>
        <c:tickLblPos val="nextTo"/>
        <c:crossAx val="-890483536"/>
        <c:crosses val="autoZero"/>
        <c:crossBetween val="between"/>
      </c:valAx>
      <c:spPr>
        <a:noFill/>
        <a:ln>
          <a:noFill/>
        </a:ln>
        <a:effectLst/>
      </c:spPr>
    </c:plotArea>
    <c:legend>
      <c:legendPos val="l"/>
      <c:layout>
        <c:manualLayout>
          <c:xMode val="edge"/>
          <c:yMode val="edge"/>
          <c:x val="2.556818753762248E-2"/>
          <c:y val="0.20822913914284205"/>
          <c:w val="0.33547339471523047"/>
          <c:h val="0.60403107329704597"/>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r>
              <a:rPr lang="en-GB" sz="1100" b="1" i="0" u="none" strike="noStrike" baseline="0" dirty="0" smtClean="0">
                <a:solidFill>
                  <a:srgbClr val="C00000"/>
                </a:solidFill>
                <a:effectLst/>
              </a:rPr>
              <a:t>Figure 16.  When anticipate </a:t>
            </a:r>
            <a:r>
              <a:rPr lang="en-GB" sz="1100" b="1" i="0" u="sng" strike="noStrike" baseline="0" dirty="0" smtClean="0">
                <a:solidFill>
                  <a:srgbClr val="C00000"/>
                </a:solidFill>
                <a:effectLst/>
              </a:rPr>
              <a:t>GOING </a:t>
            </a:r>
            <a:r>
              <a:rPr lang="en-GB" sz="1100" b="1" i="0" u="none" strike="noStrike" baseline="0" dirty="0" smtClean="0">
                <a:solidFill>
                  <a:srgbClr val="C00000"/>
                </a:solidFill>
                <a:effectLst/>
              </a:rPr>
              <a:t>on next UK trip, Percentage Week 7, UK</a:t>
            </a:r>
          </a:p>
        </c:rich>
      </c:tx>
      <c:layout>
        <c:manualLayout>
          <c:xMode val="edge"/>
          <c:yMode val="edge"/>
          <c:x val="1.4357612275095544E-3"/>
          <c:y val="0"/>
        </c:manualLayout>
      </c:layout>
      <c:overlay val="0"/>
      <c:spPr>
        <a:noFill/>
        <a:ln>
          <a:noFill/>
        </a:ln>
        <a:effectLst/>
      </c:spPr>
      <c:txPr>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3548743281136596"/>
          <c:y val="0.21158836689038032"/>
          <c:w val="0.54503790701087973"/>
          <c:h val="0.66290087900086325"/>
        </c:manualLayout>
      </c:layout>
      <c:barChart>
        <c:barDir val="col"/>
        <c:grouping val="percentStacked"/>
        <c:varyColors val="0"/>
        <c:ser>
          <c:idx val="0"/>
          <c:order val="0"/>
          <c:tx>
            <c:strRef>
              <c:f>Sheet1!$B$1</c:f>
              <c:strCache>
                <c:ptCount val="1"/>
                <c:pt idx="0">
                  <c:v>Already planned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Week 7</c:v>
                </c:pt>
              </c:strCache>
            </c:strRef>
          </c:cat>
          <c:val>
            <c:numRef>
              <c:f>Sheet1!$B$2</c:f>
            </c:numRef>
          </c:val>
          <c:extLst>
            <c:ext xmlns:c16="http://schemas.microsoft.com/office/drawing/2014/chart" uri="{C3380CC4-5D6E-409C-BE32-E72D297353CC}">
              <c16:uniqueId val="{00000000-28C6-4765-8B3A-7072C9B3D17F}"/>
            </c:ext>
          </c:extLst>
        </c:ser>
        <c:ser>
          <c:idx val="1"/>
          <c:order val="1"/>
          <c:tx>
            <c:strRef>
              <c:f>Sheet1!$C$1</c:f>
              <c:strCache>
                <c:ptCount val="1"/>
                <c:pt idx="0">
                  <c:v>July</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12074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Week 7</c:v>
                </c:pt>
              </c:strCache>
            </c:strRef>
          </c:cat>
          <c:val>
            <c:numRef>
              <c:f>Sheet1!$C$2</c:f>
              <c:numCache>
                <c:formatCode>0</c:formatCode>
                <c:ptCount val="1"/>
                <c:pt idx="0">
                  <c:v>8</c:v>
                </c:pt>
              </c:numCache>
            </c:numRef>
          </c:val>
          <c:extLst>
            <c:ext xmlns:c16="http://schemas.microsoft.com/office/drawing/2014/chart" uri="{C3380CC4-5D6E-409C-BE32-E72D297353CC}">
              <c16:uniqueId val="{00000001-28C6-4765-8B3A-7072C9B3D17F}"/>
            </c:ext>
          </c:extLst>
        </c:ser>
        <c:ser>
          <c:idx val="2"/>
          <c:order val="2"/>
          <c:tx>
            <c:strRef>
              <c:f>Sheet1!$D$1</c:f>
              <c:strCache>
                <c:ptCount val="1"/>
                <c:pt idx="0">
                  <c:v>July2</c:v>
                </c:pt>
              </c:strCache>
            </c:strRef>
          </c:tx>
          <c:spPr>
            <a:solidFill>
              <a:schemeClr val="accent3"/>
            </a:solidFill>
            <a:ln>
              <a:noFill/>
            </a:ln>
            <a:effectLst/>
          </c:spPr>
          <c:invertIfNegative val="0"/>
          <c:dLbls>
            <c:dLbl>
              <c:idx val="0"/>
              <c:layout>
                <c:manualLayout>
                  <c:x val="6.8036278872482245E-2"/>
                  <c:y val="-1.6405477894898245E-1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EB7-4305-B3FB-6C9F8509DEEC}"/>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Week 7</c:v>
                </c:pt>
              </c:strCache>
            </c:strRef>
          </c:cat>
          <c:val>
            <c:numRef>
              <c:f>Sheet1!$D$2</c:f>
            </c:numRef>
          </c:val>
          <c:extLst>
            <c:ext xmlns:c16="http://schemas.microsoft.com/office/drawing/2014/chart" uri="{C3380CC4-5D6E-409C-BE32-E72D297353CC}">
              <c16:uniqueId val="{00000002-28C6-4765-8B3A-7072C9B3D17F}"/>
            </c:ext>
          </c:extLst>
        </c:ser>
        <c:ser>
          <c:idx val="3"/>
          <c:order val="3"/>
          <c:tx>
            <c:strRef>
              <c:f>Sheet1!$E$1</c:f>
              <c:strCache>
                <c:ptCount val="1"/>
                <c:pt idx="0">
                  <c:v>August</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12074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Week 7</c:v>
                </c:pt>
              </c:strCache>
            </c:strRef>
          </c:cat>
          <c:val>
            <c:numRef>
              <c:f>Sheet1!$E$2</c:f>
              <c:numCache>
                <c:formatCode>0</c:formatCode>
                <c:ptCount val="1"/>
                <c:pt idx="0">
                  <c:v>9</c:v>
                </c:pt>
              </c:numCache>
            </c:numRef>
          </c:val>
          <c:extLst>
            <c:ext xmlns:c16="http://schemas.microsoft.com/office/drawing/2014/chart" uri="{C3380CC4-5D6E-409C-BE32-E72D297353CC}">
              <c16:uniqueId val="{00000001-0EB7-4305-B3FB-6C9F8509DEEC}"/>
            </c:ext>
          </c:extLst>
        </c:ser>
        <c:ser>
          <c:idx val="4"/>
          <c:order val="4"/>
          <c:tx>
            <c:strRef>
              <c:f>Sheet1!$F$1</c:f>
              <c:strCache>
                <c:ptCount val="1"/>
                <c:pt idx="0">
                  <c:v>September</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12074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Week 7</c:v>
                </c:pt>
              </c:strCache>
            </c:strRef>
          </c:cat>
          <c:val>
            <c:numRef>
              <c:f>Sheet1!$F$2</c:f>
              <c:numCache>
                <c:formatCode>0</c:formatCode>
                <c:ptCount val="1"/>
                <c:pt idx="0">
                  <c:v>8</c:v>
                </c:pt>
              </c:numCache>
            </c:numRef>
          </c:val>
          <c:extLst>
            <c:ext xmlns:c16="http://schemas.microsoft.com/office/drawing/2014/chart" uri="{C3380CC4-5D6E-409C-BE32-E72D297353CC}">
              <c16:uniqueId val="{00000002-0EB7-4305-B3FB-6C9F8509DEEC}"/>
            </c:ext>
          </c:extLst>
        </c:ser>
        <c:ser>
          <c:idx val="5"/>
          <c:order val="5"/>
          <c:tx>
            <c:strRef>
              <c:f>Sheet1!$G$1</c:f>
              <c:strCache>
                <c:ptCount val="1"/>
                <c:pt idx="0">
                  <c:v>October to December</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12074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Week 7</c:v>
                </c:pt>
              </c:strCache>
            </c:strRef>
          </c:cat>
          <c:val>
            <c:numRef>
              <c:f>Sheet1!$G$2</c:f>
              <c:numCache>
                <c:formatCode>0</c:formatCode>
                <c:ptCount val="1"/>
                <c:pt idx="0">
                  <c:v>13</c:v>
                </c:pt>
              </c:numCache>
            </c:numRef>
          </c:val>
          <c:extLst>
            <c:ext xmlns:c16="http://schemas.microsoft.com/office/drawing/2014/chart" uri="{C3380CC4-5D6E-409C-BE32-E72D297353CC}">
              <c16:uniqueId val="{00000003-0EB7-4305-B3FB-6C9F8509DEEC}"/>
            </c:ext>
          </c:extLst>
        </c:ser>
        <c:ser>
          <c:idx val="6"/>
          <c:order val="6"/>
          <c:tx>
            <c:strRef>
              <c:f>Sheet1!$H$1</c:f>
              <c:strCache>
                <c:ptCount val="1"/>
                <c:pt idx="0">
                  <c:v>January onwards</c:v>
                </c:pt>
              </c:strCache>
            </c:strRef>
          </c:tx>
          <c:spPr>
            <a:solidFill>
              <a:srgbClr val="639A88"/>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12074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Week 7</c:v>
                </c:pt>
              </c:strCache>
            </c:strRef>
          </c:cat>
          <c:val>
            <c:numRef>
              <c:f>Sheet1!$H$2</c:f>
              <c:numCache>
                <c:formatCode>0</c:formatCode>
                <c:ptCount val="1"/>
                <c:pt idx="0">
                  <c:v>22</c:v>
                </c:pt>
              </c:numCache>
            </c:numRef>
          </c:val>
          <c:extLst>
            <c:ext xmlns:c16="http://schemas.microsoft.com/office/drawing/2014/chart" uri="{C3380CC4-5D6E-409C-BE32-E72D297353CC}">
              <c16:uniqueId val="{00000004-0EB7-4305-B3FB-6C9F8509DEEC}"/>
            </c:ext>
          </c:extLst>
        </c:ser>
        <c:ser>
          <c:idx val="7"/>
          <c:order val="7"/>
          <c:tx>
            <c:strRef>
              <c:f>Sheet1!$I$1</c:f>
              <c:strCache>
                <c:ptCount val="1"/>
                <c:pt idx="0">
                  <c:v>Don't know but would like to</c:v>
                </c:pt>
              </c:strCache>
            </c:strRef>
          </c:tx>
          <c:spPr>
            <a:solidFill>
              <a:schemeClr val="tx2">
                <a:lumMod val="40000"/>
                <a:lumOff val="60000"/>
              </a:schemeClr>
            </a:solidFill>
            <a:ln>
              <a:noFill/>
            </a:ln>
            <a:effectLst/>
          </c:spPr>
          <c:invertIfNegative val="0"/>
          <c:dLbls>
            <c:dLbl>
              <c:idx val="0"/>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C755-4330-A70E-B04243271693}"/>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120742"/>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Week 7</c:v>
                </c:pt>
              </c:strCache>
            </c:strRef>
          </c:cat>
          <c:val>
            <c:numRef>
              <c:f>Sheet1!$I$2</c:f>
              <c:numCache>
                <c:formatCode>0</c:formatCode>
                <c:ptCount val="1"/>
                <c:pt idx="0">
                  <c:v>19</c:v>
                </c:pt>
              </c:numCache>
            </c:numRef>
          </c:val>
          <c:extLst>
            <c:ext xmlns:c16="http://schemas.microsoft.com/office/drawing/2014/chart" uri="{C3380CC4-5D6E-409C-BE32-E72D297353CC}">
              <c16:uniqueId val="{00000005-0EB7-4305-B3FB-6C9F8509DEEC}"/>
            </c:ext>
          </c:extLst>
        </c:ser>
        <c:ser>
          <c:idx val="8"/>
          <c:order val="8"/>
          <c:tx>
            <c:strRef>
              <c:f>Sheet1!$J$1</c:f>
              <c:strCache>
                <c:ptCount val="1"/>
                <c:pt idx="0">
                  <c:v>Not planning at any point</c:v>
                </c:pt>
              </c:strCache>
            </c:strRef>
          </c:tx>
          <c:spPr>
            <a:solidFill>
              <a:schemeClr val="bg2">
                <a:lumMod val="8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12074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Week 7</c:v>
                </c:pt>
              </c:strCache>
            </c:strRef>
          </c:cat>
          <c:val>
            <c:numRef>
              <c:f>Sheet1!$J$2</c:f>
              <c:numCache>
                <c:formatCode>0</c:formatCode>
                <c:ptCount val="1"/>
                <c:pt idx="0">
                  <c:v>21</c:v>
                </c:pt>
              </c:numCache>
            </c:numRef>
          </c:val>
          <c:extLst>
            <c:ext xmlns:c16="http://schemas.microsoft.com/office/drawing/2014/chart" uri="{C3380CC4-5D6E-409C-BE32-E72D297353CC}">
              <c16:uniqueId val="{00000001-C755-4330-A70E-B04243271693}"/>
            </c:ext>
          </c:extLst>
        </c:ser>
        <c:dLbls>
          <c:showLegendKey val="0"/>
          <c:showVal val="0"/>
          <c:showCatName val="0"/>
          <c:showSerName val="0"/>
          <c:showPercent val="0"/>
          <c:showBubbleSize val="0"/>
        </c:dLbls>
        <c:gapWidth val="150"/>
        <c:overlap val="100"/>
        <c:axId val="-890486800"/>
        <c:axId val="-890486256"/>
      </c:barChart>
      <c:catAx>
        <c:axId val="-8904868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accent1"/>
                </a:solidFill>
                <a:latin typeface="+mn-lt"/>
                <a:ea typeface="+mn-ea"/>
                <a:cs typeface="+mn-cs"/>
              </a:defRPr>
            </a:pPr>
            <a:endParaRPr lang="en-US"/>
          </a:p>
        </c:txPr>
        <c:crossAx val="-890486256"/>
        <c:crosses val="autoZero"/>
        <c:auto val="1"/>
        <c:lblAlgn val="ctr"/>
        <c:lblOffset val="100"/>
        <c:noMultiLvlLbl val="0"/>
      </c:catAx>
      <c:valAx>
        <c:axId val="-890486256"/>
        <c:scaling>
          <c:orientation val="minMax"/>
          <c:max val="1"/>
        </c:scaling>
        <c:delete val="1"/>
        <c:axPos val="l"/>
        <c:majorGridlines>
          <c:spPr>
            <a:ln w="9525" cap="flat" cmpd="sng" algn="ctr">
              <a:solidFill>
                <a:schemeClr val="bg1"/>
              </a:solidFill>
              <a:round/>
            </a:ln>
            <a:effectLst/>
          </c:spPr>
        </c:majorGridlines>
        <c:numFmt formatCode="0%" sourceLinked="1"/>
        <c:majorTickMark val="out"/>
        <c:minorTickMark val="none"/>
        <c:tickLblPos val="nextTo"/>
        <c:crossAx val="-890486800"/>
        <c:crosses val="autoZero"/>
        <c:crossBetween val="between"/>
      </c:valAx>
      <c:spPr>
        <a:noFill/>
        <a:ln>
          <a:noFill/>
        </a:ln>
        <a:effectLst/>
      </c:spPr>
    </c:plotArea>
    <c:legend>
      <c:legendPos val="l"/>
      <c:layout>
        <c:manualLayout>
          <c:xMode val="edge"/>
          <c:yMode val="edge"/>
          <c:x val="1.9350936082486794E-2"/>
          <c:y val="0.17855124110386741"/>
          <c:w val="0.42363770171827164"/>
          <c:h val="0.7253512496411253"/>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l">
              <a:defRPr/>
            </a:pPr>
            <a:r>
              <a:rPr lang="en-GB" sz="1100" b="1" i="0" baseline="0" dirty="0" smtClean="0">
                <a:solidFill>
                  <a:schemeClr val="accent2"/>
                </a:solidFill>
                <a:effectLst/>
              </a:rPr>
              <a:t>Figure 17.  Proportion expecting to go on a short break/holiday </a:t>
            </a:r>
            <a:r>
              <a:rPr lang="en-GB" sz="1100" b="1" i="0" u="sng" baseline="0" dirty="0" smtClean="0">
                <a:solidFill>
                  <a:schemeClr val="accent2"/>
                </a:solidFill>
                <a:effectLst/>
              </a:rPr>
              <a:t>by September</a:t>
            </a:r>
            <a:r>
              <a:rPr lang="en-GB" sz="1100" b="1" i="0" baseline="0" dirty="0" smtClean="0">
                <a:solidFill>
                  <a:schemeClr val="accent2"/>
                </a:solidFill>
                <a:effectLst/>
              </a:rPr>
              <a:t>, Percentage week-on-week, UK</a:t>
            </a:r>
            <a:endParaRPr lang="en-GB" sz="1100" dirty="0">
              <a:solidFill>
                <a:schemeClr val="accent2"/>
              </a:solidFill>
              <a:effectLst/>
            </a:endParaRPr>
          </a:p>
        </c:rich>
      </c:tx>
      <c:layout>
        <c:manualLayout>
          <c:xMode val="edge"/>
          <c:yMode val="edge"/>
          <c:x val="1.4287968241759299E-3"/>
          <c:y val="4.7701895455474222E-2"/>
        </c:manualLayout>
      </c:layout>
      <c:overlay val="0"/>
    </c:title>
    <c:autoTitleDeleted val="0"/>
    <c:plotArea>
      <c:layout>
        <c:manualLayout>
          <c:layoutTarget val="inner"/>
          <c:xMode val="edge"/>
          <c:yMode val="edge"/>
          <c:x val="3.6292586310498795E-2"/>
          <c:y val="0.21338085664540704"/>
          <c:w val="0.92741482737900238"/>
          <c:h val="0.6724247255403879"/>
        </c:manualLayout>
      </c:layout>
      <c:barChart>
        <c:barDir val="col"/>
        <c:grouping val="clustered"/>
        <c:varyColors val="0"/>
        <c:ser>
          <c:idx val="0"/>
          <c:order val="0"/>
          <c:tx>
            <c:strRef>
              <c:f>Sheet1!$B$1</c:f>
              <c:strCache>
                <c:ptCount val="1"/>
                <c:pt idx="0">
                  <c:v>Series 1</c:v>
                </c:pt>
              </c:strCache>
            </c:strRef>
          </c:tx>
          <c:spPr>
            <a:solidFill>
              <a:schemeClr val="accent3"/>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accent3"/>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Sheet1!$A$2:$A$12</c:f>
              <c:strCache>
                <c:ptCount val="7"/>
                <c:pt idx="0">
                  <c:v>Week 1</c:v>
                </c:pt>
                <c:pt idx="1">
                  <c:v>Week 2</c:v>
                </c:pt>
                <c:pt idx="2">
                  <c:v>Week 3</c:v>
                </c:pt>
                <c:pt idx="3">
                  <c:v>Week 4</c:v>
                </c:pt>
                <c:pt idx="4">
                  <c:v>Week 5</c:v>
                </c:pt>
                <c:pt idx="5">
                  <c:v>Week 6</c:v>
                </c:pt>
                <c:pt idx="6">
                  <c:v>Week 7</c:v>
                </c:pt>
              </c:strCache>
            </c:strRef>
          </c:cat>
          <c:val>
            <c:numRef>
              <c:f>Sheet1!$B$2:$B$12</c:f>
              <c:numCache>
                <c:formatCode>General</c:formatCode>
                <c:ptCount val="7"/>
                <c:pt idx="0">
                  <c:v>0.19</c:v>
                </c:pt>
                <c:pt idx="1">
                  <c:v>0.22</c:v>
                </c:pt>
                <c:pt idx="2">
                  <c:v>0.23</c:v>
                </c:pt>
                <c:pt idx="3">
                  <c:v>0.22</c:v>
                </c:pt>
                <c:pt idx="4">
                  <c:v>0.2</c:v>
                </c:pt>
                <c:pt idx="5">
                  <c:v>0.24</c:v>
                </c:pt>
                <c:pt idx="6">
                  <c:v>0.25</c:v>
                </c:pt>
              </c:numCache>
            </c:numRef>
          </c:val>
          <c:extLst>
            <c:ext xmlns:c16="http://schemas.microsoft.com/office/drawing/2014/chart" uri="{C3380CC4-5D6E-409C-BE32-E72D297353CC}">
              <c16:uniqueId val="{00000000-F683-0149-9989-8DC87DECFA0D}"/>
            </c:ext>
          </c:extLst>
        </c:ser>
        <c:dLbls>
          <c:showLegendKey val="0"/>
          <c:showVal val="0"/>
          <c:showCatName val="0"/>
          <c:showSerName val="0"/>
          <c:showPercent val="0"/>
          <c:showBubbleSize val="0"/>
        </c:dLbls>
        <c:gapWidth val="20"/>
        <c:overlap val="-27"/>
        <c:axId val="-890485712"/>
        <c:axId val="-890488976"/>
      </c:barChart>
      <c:catAx>
        <c:axId val="-890485712"/>
        <c:scaling>
          <c:orientation val="minMax"/>
        </c:scaling>
        <c:delete val="0"/>
        <c:axPos val="b"/>
        <c:numFmt formatCode="General" sourceLinked="1"/>
        <c:majorTickMark val="out"/>
        <c:minorTickMark val="none"/>
        <c:tickLblPos val="nextTo"/>
        <c:spPr>
          <a:noFill/>
          <a:ln w="9525" cap="flat" cmpd="sng" algn="ctr">
            <a:solidFill>
              <a:schemeClr val="bg1">
                <a:lumMod val="50000"/>
              </a:schemeClr>
            </a:solidFill>
            <a:round/>
          </a:ln>
          <a:effectLst/>
        </c:spPr>
        <c:txPr>
          <a:bodyPr rot="-60000000" spcFirstLastPara="1" vertOverflow="ellipsis" vert="horz" wrap="square" anchor="ctr" anchorCtr="1"/>
          <a:lstStyle/>
          <a:p>
            <a:pPr>
              <a:defRPr sz="1000" b="0" i="0" u="none" strike="noStrike" kern="1200" baseline="0">
                <a:solidFill>
                  <a:schemeClr val="tx2"/>
                </a:solidFill>
                <a:latin typeface="+mn-lt"/>
                <a:ea typeface="+mn-ea"/>
                <a:cs typeface="+mn-cs"/>
              </a:defRPr>
            </a:pPr>
            <a:endParaRPr lang="en-US"/>
          </a:p>
        </c:txPr>
        <c:crossAx val="-890488976"/>
        <c:crosses val="autoZero"/>
        <c:auto val="1"/>
        <c:lblAlgn val="ctr"/>
        <c:lblOffset val="100"/>
        <c:noMultiLvlLbl val="0"/>
      </c:catAx>
      <c:valAx>
        <c:axId val="-890488976"/>
        <c:scaling>
          <c:orientation val="minMax"/>
          <c:max val="1"/>
        </c:scaling>
        <c:delete val="1"/>
        <c:axPos val="l"/>
        <c:numFmt formatCode="General" sourceLinked="1"/>
        <c:majorTickMark val="out"/>
        <c:minorTickMark val="none"/>
        <c:tickLblPos val="nextTo"/>
        <c:crossAx val="-89048571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r>
              <a:rPr lang="en-GB" sz="1100" b="1" dirty="0" smtClean="0">
                <a:solidFill>
                  <a:schemeClr val="accent2"/>
                </a:solidFill>
              </a:rPr>
              <a:t>Figure 18.  Length of next</a:t>
            </a:r>
            <a:r>
              <a:rPr lang="en-GB" sz="1100" b="1" baseline="0" dirty="0" smtClean="0">
                <a:solidFill>
                  <a:schemeClr val="accent2"/>
                </a:solidFill>
              </a:rPr>
              <a:t> UK holiday or short break by time period</a:t>
            </a:r>
            <a:r>
              <a:rPr lang="en-GB" sz="1100" b="1" dirty="0" smtClean="0">
                <a:solidFill>
                  <a:schemeClr val="accent2"/>
                </a:solidFill>
              </a:rPr>
              <a:t>, Percentage Week 7, UK</a:t>
            </a:r>
            <a:endParaRPr lang="en-GB" sz="1100" b="1" dirty="0">
              <a:solidFill>
                <a:schemeClr val="accent2"/>
              </a:solidFill>
            </a:endParaRPr>
          </a:p>
        </c:rich>
      </c:tx>
      <c:layout>
        <c:manualLayout>
          <c:xMode val="edge"/>
          <c:yMode val="edge"/>
          <c:x val="3.231883369971211E-4"/>
          <c:y val="0"/>
        </c:manualLayout>
      </c:layout>
      <c:overlay val="0"/>
      <c:spPr>
        <a:noFill/>
        <a:ln>
          <a:noFill/>
        </a:ln>
        <a:effectLst/>
      </c:spPr>
      <c:txPr>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4703576511050495E-2"/>
          <c:y val="0.1669129278303299"/>
          <c:w val="0.93875817781917004"/>
          <c:h val="0.58623826384118094"/>
        </c:manualLayout>
      </c:layout>
      <c:barChart>
        <c:barDir val="col"/>
        <c:grouping val="percentStacked"/>
        <c:varyColors val="0"/>
        <c:ser>
          <c:idx val="0"/>
          <c:order val="0"/>
          <c:tx>
            <c:strRef>
              <c:f>Sheet1!$B$1</c:f>
              <c:strCache>
                <c:ptCount val="1"/>
                <c:pt idx="0">
                  <c:v>Short break (1-3 nights)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4"/>
                <c:pt idx="0">
                  <c:v>July</c:v>
                </c:pt>
                <c:pt idx="1">
                  <c:v>August</c:v>
                </c:pt>
                <c:pt idx="2">
                  <c:v>September</c:v>
                </c:pt>
                <c:pt idx="3">
                  <c:v>October and beyond</c:v>
                </c:pt>
              </c:strCache>
            </c:strRef>
          </c:cat>
          <c:val>
            <c:numRef>
              <c:f>Sheet1!$B$2:$B$6</c:f>
              <c:numCache>
                <c:formatCode>General</c:formatCode>
                <c:ptCount val="4"/>
                <c:pt idx="0">
                  <c:v>43</c:v>
                </c:pt>
                <c:pt idx="1">
                  <c:v>51</c:v>
                </c:pt>
                <c:pt idx="2">
                  <c:v>52</c:v>
                </c:pt>
                <c:pt idx="3">
                  <c:v>39</c:v>
                </c:pt>
              </c:numCache>
            </c:numRef>
          </c:val>
          <c:extLst>
            <c:ext xmlns:c16="http://schemas.microsoft.com/office/drawing/2014/chart" uri="{C3380CC4-5D6E-409C-BE32-E72D297353CC}">
              <c16:uniqueId val="{00000000-726F-4711-A296-6BD4B86BDF89}"/>
            </c:ext>
          </c:extLst>
        </c:ser>
        <c:ser>
          <c:idx val="1"/>
          <c:order val="1"/>
          <c:tx>
            <c:strRef>
              <c:f>Sheet1!$C$1</c:f>
              <c:strCache>
                <c:ptCount val="1"/>
                <c:pt idx="0">
                  <c:v>Holiday (4+ nights)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accen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4"/>
                <c:pt idx="0">
                  <c:v>July</c:v>
                </c:pt>
                <c:pt idx="1">
                  <c:v>August</c:v>
                </c:pt>
                <c:pt idx="2">
                  <c:v>September</c:v>
                </c:pt>
                <c:pt idx="3">
                  <c:v>October and beyond</c:v>
                </c:pt>
              </c:strCache>
            </c:strRef>
          </c:cat>
          <c:val>
            <c:numRef>
              <c:f>Sheet1!$C$2:$C$6</c:f>
              <c:numCache>
                <c:formatCode>General</c:formatCode>
                <c:ptCount val="4"/>
                <c:pt idx="0">
                  <c:v>52</c:v>
                </c:pt>
                <c:pt idx="1">
                  <c:v>44</c:v>
                </c:pt>
                <c:pt idx="2">
                  <c:v>41</c:v>
                </c:pt>
                <c:pt idx="3">
                  <c:v>48</c:v>
                </c:pt>
              </c:numCache>
            </c:numRef>
          </c:val>
          <c:extLst>
            <c:ext xmlns:c16="http://schemas.microsoft.com/office/drawing/2014/chart" uri="{C3380CC4-5D6E-409C-BE32-E72D297353CC}">
              <c16:uniqueId val="{00000001-726F-4711-A296-6BD4B86BDF89}"/>
            </c:ext>
          </c:extLst>
        </c:ser>
        <c:ser>
          <c:idx val="2"/>
          <c:order val="2"/>
          <c:tx>
            <c:strRef>
              <c:f>Sheet1!$D$1</c:f>
              <c:strCache>
                <c:ptCount val="1"/>
                <c:pt idx="0">
                  <c:v>Unsure</c:v>
                </c:pt>
              </c:strCache>
            </c:strRef>
          </c:tx>
          <c:spPr>
            <a:solidFill>
              <a:schemeClr val="tx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accen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4"/>
                <c:pt idx="0">
                  <c:v>July</c:v>
                </c:pt>
                <c:pt idx="1">
                  <c:v>August</c:v>
                </c:pt>
                <c:pt idx="2">
                  <c:v>September</c:v>
                </c:pt>
                <c:pt idx="3">
                  <c:v>October and beyond</c:v>
                </c:pt>
              </c:strCache>
            </c:strRef>
          </c:cat>
          <c:val>
            <c:numRef>
              <c:f>Sheet1!$D$2:$D$6</c:f>
              <c:numCache>
                <c:formatCode>General</c:formatCode>
                <c:ptCount val="4"/>
                <c:pt idx="0">
                  <c:v>5</c:v>
                </c:pt>
                <c:pt idx="1">
                  <c:v>5</c:v>
                </c:pt>
                <c:pt idx="2">
                  <c:v>8</c:v>
                </c:pt>
                <c:pt idx="3">
                  <c:v>12</c:v>
                </c:pt>
              </c:numCache>
            </c:numRef>
          </c:val>
          <c:extLst>
            <c:ext xmlns:c16="http://schemas.microsoft.com/office/drawing/2014/chart" uri="{C3380CC4-5D6E-409C-BE32-E72D297353CC}">
              <c16:uniqueId val="{00000002-726F-4711-A296-6BD4B86BDF89}"/>
            </c:ext>
          </c:extLst>
        </c:ser>
        <c:dLbls>
          <c:showLegendKey val="0"/>
          <c:showVal val="0"/>
          <c:showCatName val="0"/>
          <c:showSerName val="0"/>
          <c:showPercent val="0"/>
          <c:showBubbleSize val="0"/>
        </c:dLbls>
        <c:gapWidth val="219"/>
        <c:overlap val="100"/>
        <c:axId val="-890482448"/>
        <c:axId val="-890492784"/>
      </c:barChart>
      <c:catAx>
        <c:axId val="-890482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90492784"/>
        <c:crosses val="autoZero"/>
        <c:auto val="1"/>
        <c:lblAlgn val="ctr"/>
        <c:lblOffset val="100"/>
        <c:noMultiLvlLbl val="0"/>
      </c:catAx>
      <c:valAx>
        <c:axId val="-890492784"/>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904824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r>
              <a:rPr lang="en-GB" sz="1100" b="1" dirty="0" smtClean="0">
                <a:solidFill>
                  <a:schemeClr val="accent2"/>
                </a:solidFill>
              </a:rPr>
              <a:t>Figure 20. Where planning on staying on next UK overnight trip </a:t>
            </a:r>
            <a:r>
              <a:rPr lang="en-GB" sz="1100" b="1" u="sng" dirty="0" smtClean="0">
                <a:solidFill>
                  <a:schemeClr val="accent2"/>
                </a:solidFill>
              </a:rPr>
              <a:t>from October onwards</a:t>
            </a:r>
            <a:r>
              <a:rPr lang="en-GB" sz="1100" b="1" dirty="0" smtClean="0">
                <a:solidFill>
                  <a:schemeClr val="accent2"/>
                </a:solidFill>
              </a:rPr>
              <a:t>, Percentage Week 5-7 merged data, Top 10, UK</a:t>
            </a:r>
            <a:endParaRPr lang="en-GB" sz="1100" b="1" dirty="0">
              <a:solidFill>
                <a:schemeClr val="accent2"/>
              </a:solidFill>
            </a:endParaRPr>
          </a:p>
        </c:rich>
      </c:tx>
      <c:layout>
        <c:manualLayout>
          <c:xMode val="edge"/>
          <c:yMode val="edge"/>
          <c:x val="3.231883369971211E-4"/>
          <c:y val="0"/>
        </c:manualLayout>
      </c:layout>
      <c:overlay val="0"/>
      <c:spPr>
        <a:noFill/>
        <a:ln>
          <a:noFill/>
        </a:ln>
        <a:effectLst/>
      </c:spPr>
      <c:txPr>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4703576511050495E-2"/>
          <c:y val="0.1669129278303299"/>
          <c:w val="0.93875817781917004"/>
          <c:h val="0.62479233469310302"/>
        </c:manualLayout>
      </c:layout>
      <c:barChart>
        <c:barDir val="col"/>
        <c:grouping val="clustered"/>
        <c:varyColors val="0"/>
        <c:ser>
          <c:idx val="0"/>
          <c:order val="0"/>
          <c:tx>
            <c:strRef>
              <c:f>Sheet1!$B$1</c:f>
              <c:strCache>
                <c:ptCount val="1"/>
                <c:pt idx="0">
                  <c:v>Week 1</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accen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0"/>
                <c:pt idx="0">
                  <c:v>South West </c:v>
                </c:pt>
                <c:pt idx="1">
                  <c:v>Scotland</c:v>
                </c:pt>
                <c:pt idx="2">
                  <c:v>London</c:v>
                </c:pt>
                <c:pt idx="3">
                  <c:v>North West</c:v>
                </c:pt>
                <c:pt idx="4">
                  <c:v>Yorkshire &amp; the Humber</c:v>
                </c:pt>
                <c:pt idx="5">
                  <c:v>Wales</c:v>
                </c:pt>
                <c:pt idx="6">
                  <c:v>South East </c:v>
                </c:pt>
                <c:pt idx="7">
                  <c:v>East of England</c:v>
                </c:pt>
                <c:pt idx="8">
                  <c:v>West Midlands </c:v>
                </c:pt>
                <c:pt idx="9">
                  <c:v>North East</c:v>
                </c:pt>
              </c:strCache>
            </c:strRef>
          </c:cat>
          <c:val>
            <c:numRef>
              <c:f>Sheet1!$B$2:$B$14</c:f>
              <c:numCache>
                <c:formatCode>General</c:formatCode>
                <c:ptCount val="10"/>
                <c:pt idx="0">
                  <c:v>20</c:v>
                </c:pt>
                <c:pt idx="1">
                  <c:v>15</c:v>
                </c:pt>
                <c:pt idx="2">
                  <c:v>13</c:v>
                </c:pt>
                <c:pt idx="3">
                  <c:v>12</c:v>
                </c:pt>
                <c:pt idx="4">
                  <c:v>9</c:v>
                </c:pt>
                <c:pt idx="5">
                  <c:v>8</c:v>
                </c:pt>
                <c:pt idx="6">
                  <c:v>8</c:v>
                </c:pt>
                <c:pt idx="7">
                  <c:v>8</c:v>
                </c:pt>
                <c:pt idx="8">
                  <c:v>5</c:v>
                </c:pt>
                <c:pt idx="9">
                  <c:v>5</c:v>
                </c:pt>
              </c:numCache>
            </c:numRef>
          </c:val>
          <c:extLst>
            <c:ext xmlns:c16="http://schemas.microsoft.com/office/drawing/2014/chart" uri="{C3380CC4-5D6E-409C-BE32-E72D297353CC}">
              <c16:uniqueId val="{00000000-2564-4089-BC23-C35E49B4918B}"/>
            </c:ext>
          </c:extLst>
        </c:ser>
        <c:ser>
          <c:idx val="1"/>
          <c:order val="1"/>
          <c:tx>
            <c:strRef>
              <c:f>Sheet1!$C$1</c:f>
              <c:strCache>
                <c:ptCount val="1"/>
                <c:pt idx="0">
                  <c:v>25/05/2020</c:v>
                </c:pt>
              </c:strCache>
            </c:strRef>
          </c:tx>
          <c:spPr>
            <a:solidFill>
              <a:schemeClr val="accent2"/>
            </a:solidFill>
            <a:ln>
              <a:noFill/>
            </a:ln>
            <a:effectLst/>
          </c:spPr>
          <c:invertIfNegative val="0"/>
          <c:cat>
            <c:strRef>
              <c:f>Sheet1!$A$2:$A$14</c:f>
              <c:strCache>
                <c:ptCount val="10"/>
                <c:pt idx="0">
                  <c:v>South West </c:v>
                </c:pt>
                <c:pt idx="1">
                  <c:v>Scotland</c:v>
                </c:pt>
                <c:pt idx="2">
                  <c:v>London</c:v>
                </c:pt>
                <c:pt idx="3">
                  <c:v>North West</c:v>
                </c:pt>
                <c:pt idx="4">
                  <c:v>Yorkshire &amp; the Humber</c:v>
                </c:pt>
                <c:pt idx="5">
                  <c:v>Wales</c:v>
                </c:pt>
                <c:pt idx="6">
                  <c:v>South East </c:v>
                </c:pt>
                <c:pt idx="7">
                  <c:v>East of England</c:v>
                </c:pt>
                <c:pt idx="8">
                  <c:v>West Midlands </c:v>
                </c:pt>
                <c:pt idx="9">
                  <c:v>North East</c:v>
                </c:pt>
              </c:strCache>
            </c:strRef>
          </c:cat>
          <c:val>
            <c:numRef>
              <c:f>Sheet1!$C$2:$C$14</c:f>
            </c:numRef>
          </c:val>
          <c:extLst>
            <c:ext xmlns:c16="http://schemas.microsoft.com/office/drawing/2014/chart" uri="{C3380CC4-5D6E-409C-BE32-E72D297353CC}">
              <c16:uniqueId val="{00000001-2564-4089-BC23-C35E49B4918B}"/>
            </c:ext>
          </c:extLst>
        </c:ser>
        <c:dLbls>
          <c:showLegendKey val="0"/>
          <c:showVal val="0"/>
          <c:showCatName val="0"/>
          <c:showSerName val="0"/>
          <c:showPercent val="0"/>
          <c:showBubbleSize val="0"/>
        </c:dLbls>
        <c:gapWidth val="219"/>
        <c:axId val="-890488432"/>
        <c:axId val="-890478640"/>
      </c:barChart>
      <c:catAx>
        <c:axId val="-8904884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890478640"/>
        <c:crosses val="autoZero"/>
        <c:auto val="1"/>
        <c:lblAlgn val="ctr"/>
        <c:lblOffset val="100"/>
        <c:noMultiLvlLbl val="0"/>
      </c:catAx>
      <c:valAx>
        <c:axId val="-890478640"/>
        <c:scaling>
          <c:orientation val="minMax"/>
          <c:max val="50"/>
        </c:scaling>
        <c:delete val="1"/>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crossAx val="-8904884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r>
              <a:rPr lang="en-GB" sz="1100" b="1" i="0" u="none" strike="noStrike" baseline="0" dirty="0" smtClean="0">
                <a:solidFill>
                  <a:srgbClr val="C00000"/>
                </a:solidFill>
                <a:effectLst/>
              </a:rPr>
              <a:t>Figure 2.  Perception of the situation with regards to COVID-19, Percentage week-on-week, UK</a:t>
            </a:r>
          </a:p>
        </c:rich>
      </c:tx>
      <c:layout>
        <c:manualLayout>
          <c:xMode val="edge"/>
          <c:yMode val="edge"/>
          <c:x val="1.4357612275095544E-3"/>
          <c:y val="0"/>
        </c:manualLayout>
      </c:layout>
      <c:overlay val="0"/>
      <c:spPr>
        <a:noFill/>
        <a:ln>
          <a:noFill/>
        </a:ln>
        <a:effectLst/>
      </c:spPr>
      <c:txPr>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3151766964061272E-2"/>
          <c:y val="0.23340062357977062"/>
          <c:w val="0.72620438354345129"/>
          <c:h val="0.63815744508446504"/>
        </c:manualLayout>
      </c:layout>
      <c:barChart>
        <c:barDir val="col"/>
        <c:grouping val="stacked"/>
        <c:varyColors val="0"/>
        <c:ser>
          <c:idx val="0"/>
          <c:order val="0"/>
          <c:tx>
            <c:strRef>
              <c:f>Sheet1!$B$1</c:f>
              <c:strCache>
                <c:ptCount val="1"/>
                <c:pt idx="0">
                  <c:v>The worst is still to come</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12074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Week 1</c:v>
                </c:pt>
                <c:pt idx="1">
                  <c:v>Week 2</c:v>
                </c:pt>
                <c:pt idx="2">
                  <c:v>Week 3</c:v>
                </c:pt>
                <c:pt idx="3">
                  <c:v>Week 4</c:v>
                </c:pt>
                <c:pt idx="4">
                  <c:v>Week 5</c:v>
                </c:pt>
                <c:pt idx="5">
                  <c:v>Week 6</c:v>
                </c:pt>
                <c:pt idx="6">
                  <c:v>Week 7</c:v>
                </c:pt>
              </c:strCache>
            </c:strRef>
          </c:cat>
          <c:val>
            <c:numRef>
              <c:f>Sheet1!$B$2:$B$8</c:f>
              <c:numCache>
                <c:formatCode>General</c:formatCode>
                <c:ptCount val="7"/>
                <c:pt idx="0">
                  <c:v>33</c:v>
                </c:pt>
                <c:pt idx="1">
                  <c:v>32</c:v>
                </c:pt>
                <c:pt idx="2">
                  <c:v>36</c:v>
                </c:pt>
                <c:pt idx="3">
                  <c:v>31</c:v>
                </c:pt>
                <c:pt idx="4">
                  <c:v>33</c:v>
                </c:pt>
                <c:pt idx="5">
                  <c:v>35</c:v>
                </c:pt>
                <c:pt idx="6">
                  <c:v>41</c:v>
                </c:pt>
              </c:numCache>
            </c:numRef>
          </c:val>
          <c:extLst>
            <c:ext xmlns:c16="http://schemas.microsoft.com/office/drawing/2014/chart" uri="{C3380CC4-5D6E-409C-BE32-E72D297353CC}">
              <c16:uniqueId val="{00000000-28C6-4765-8B3A-7072C9B3D17F}"/>
            </c:ext>
          </c:extLst>
        </c:ser>
        <c:ser>
          <c:idx val="1"/>
          <c:order val="1"/>
          <c:tx>
            <c:strRef>
              <c:f>Sheet1!$C$1</c:f>
              <c:strCache>
                <c:ptCount val="1"/>
                <c:pt idx="0">
                  <c:v>Things are going to stay the same</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12074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Week 1</c:v>
                </c:pt>
                <c:pt idx="1">
                  <c:v>Week 2</c:v>
                </c:pt>
                <c:pt idx="2">
                  <c:v>Week 3</c:v>
                </c:pt>
                <c:pt idx="3">
                  <c:v>Week 4</c:v>
                </c:pt>
                <c:pt idx="4">
                  <c:v>Week 5</c:v>
                </c:pt>
                <c:pt idx="5">
                  <c:v>Week 6</c:v>
                </c:pt>
                <c:pt idx="6">
                  <c:v>Week 7</c:v>
                </c:pt>
              </c:strCache>
            </c:strRef>
          </c:cat>
          <c:val>
            <c:numRef>
              <c:f>Sheet1!$C$2:$C$8</c:f>
              <c:numCache>
                <c:formatCode>General</c:formatCode>
                <c:ptCount val="7"/>
                <c:pt idx="0">
                  <c:v>42</c:v>
                </c:pt>
                <c:pt idx="1">
                  <c:v>39</c:v>
                </c:pt>
                <c:pt idx="2">
                  <c:v>38</c:v>
                </c:pt>
                <c:pt idx="3">
                  <c:v>38</c:v>
                </c:pt>
                <c:pt idx="4">
                  <c:v>37</c:v>
                </c:pt>
                <c:pt idx="5">
                  <c:v>38</c:v>
                </c:pt>
                <c:pt idx="6">
                  <c:v>38</c:v>
                </c:pt>
              </c:numCache>
            </c:numRef>
          </c:val>
          <c:extLst>
            <c:ext xmlns:c16="http://schemas.microsoft.com/office/drawing/2014/chart" uri="{C3380CC4-5D6E-409C-BE32-E72D297353CC}">
              <c16:uniqueId val="{00000001-28C6-4765-8B3A-7072C9B3D17F}"/>
            </c:ext>
          </c:extLst>
        </c:ser>
        <c:ser>
          <c:idx val="2"/>
          <c:order val="2"/>
          <c:tx>
            <c:strRef>
              <c:f>Sheet1!$D$1</c:f>
              <c:strCache>
                <c:ptCount val="1"/>
                <c:pt idx="0">
                  <c:v>The worst has passed</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12074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Week 1</c:v>
                </c:pt>
                <c:pt idx="1">
                  <c:v>Week 2</c:v>
                </c:pt>
                <c:pt idx="2">
                  <c:v>Week 3</c:v>
                </c:pt>
                <c:pt idx="3">
                  <c:v>Week 4</c:v>
                </c:pt>
                <c:pt idx="4">
                  <c:v>Week 5</c:v>
                </c:pt>
                <c:pt idx="5">
                  <c:v>Week 6</c:v>
                </c:pt>
                <c:pt idx="6">
                  <c:v>Week 7</c:v>
                </c:pt>
              </c:strCache>
            </c:strRef>
          </c:cat>
          <c:val>
            <c:numRef>
              <c:f>Sheet1!$D$2:$D$8</c:f>
              <c:numCache>
                <c:formatCode>General</c:formatCode>
                <c:ptCount val="7"/>
                <c:pt idx="0">
                  <c:v>24</c:v>
                </c:pt>
                <c:pt idx="1">
                  <c:v>29</c:v>
                </c:pt>
                <c:pt idx="2">
                  <c:v>27</c:v>
                </c:pt>
                <c:pt idx="3">
                  <c:v>31</c:v>
                </c:pt>
                <c:pt idx="4">
                  <c:v>30</c:v>
                </c:pt>
                <c:pt idx="5">
                  <c:v>27</c:v>
                </c:pt>
                <c:pt idx="6">
                  <c:v>21</c:v>
                </c:pt>
              </c:numCache>
            </c:numRef>
          </c:val>
          <c:extLst>
            <c:ext xmlns:c16="http://schemas.microsoft.com/office/drawing/2014/chart" uri="{C3380CC4-5D6E-409C-BE32-E72D297353CC}">
              <c16:uniqueId val="{00000002-28C6-4765-8B3A-7072C9B3D17F}"/>
            </c:ext>
          </c:extLst>
        </c:ser>
        <c:ser>
          <c:idx val="3"/>
          <c:order val="3"/>
          <c:tx>
            <c:strRef>
              <c:f>Sheet1!$E$1</c:f>
              <c:strCache>
                <c:ptCount val="1"/>
                <c:pt idx="0">
                  <c:v>9-10</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Week 1</c:v>
                </c:pt>
                <c:pt idx="1">
                  <c:v>Week 2</c:v>
                </c:pt>
                <c:pt idx="2">
                  <c:v>Week 3</c:v>
                </c:pt>
                <c:pt idx="3">
                  <c:v>Week 4</c:v>
                </c:pt>
                <c:pt idx="4">
                  <c:v>Week 5</c:v>
                </c:pt>
                <c:pt idx="5">
                  <c:v>Week 6</c:v>
                </c:pt>
                <c:pt idx="6">
                  <c:v>Week 7</c:v>
                </c:pt>
              </c:strCache>
            </c:strRef>
          </c:cat>
          <c:val>
            <c:numRef>
              <c:f>Sheet1!$E$2:$E$8</c:f>
            </c:numRef>
          </c:val>
          <c:extLst>
            <c:ext xmlns:c16="http://schemas.microsoft.com/office/drawing/2014/chart" uri="{C3380CC4-5D6E-409C-BE32-E72D297353CC}">
              <c16:uniqueId val="{00000000-AB25-4A9C-A64E-6169789AF552}"/>
            </c:ext>
          </c:extLst>
        </c:ser>
        <c:dLbls>
          <c:showLegendKey val="0"/>
          <c:showVal val="0"/>
          <c:showCatName val="0"/>
          <c:showSerName val="0"/>
          <c:showPercent val="0"/>
          <c:showBubbleSize val="0"/>
        </c:dLbls>
        <c:gapWidth val="150"/>
        <c:overlap val="100"/>
        <c:axId val="-952254352"/>
        <c:axId val="-952267952"/>
      </c:barChart>
      <c:catAx>
        <c:axId val="-952254352"/>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52267952"/>
        <c:crosses val="autoZero"/>
        <c:auto val="1"/>
        <c:lblAlgn val="ctr"/>
        <c:lblOffset val="100"/>
        <c:noMultiLvlLbl val="0"/>
      </c:catAx>
      <c:valAx>
        <c:axId val="-952267952"/>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52254352"/>
        <c:crosses val="autoZero"/>
        <c:crossBetween val="between"/>
      </c:valAx>
      <c:spPr>
        <a:noFill/>
        <a:ln>
          <a:noFill/>
        </a:ln>
        <a:effectLst/>
      </c:spPr>
    </c:plotArea>
    <c:legend>
      <c:legendPos val="r"/>
      <c:layout>
        <c:manualLayout>
          <c:xMode val="edge"/>
          <c:yMode val="edge"/>
          <c:x val="0.82428154377377461"/>
          <c:y val="0.25176311014814423"/>
          <c:w val="0.1666829116745876"/>
          <c:h val="0.5162944564815303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r>
              <a:rPr lang="en-GB" sz="1100" b="1" dirty="0" smtClean="0">
                <a:solidFill>
                  <a:schemeClr val="accent2"/>
                </a:solidFill>
              </a:rPr>
              <a:t>Figure 19. Where planning on staying on next UK overnight trip in </a:t>
            </a:r>
            <a:r>
              <a:rPr lang="en-GB" sz="1100" b="1" u="sng" dirty="0" smtClean="0">
                <a:solidFill>
                  <a:schemeClr val="accent2"/>
                </a:solidFill>
              </a:rPr>
              <a:t>July to September</a:t>
            </a:r>
            <a:r>
              <a:rPr lang="en-GB" sz="1100" b="1" dirty="0" smtClean="0">
                <a:solidFill>
                  <a:schemeClr val="accent2"/>
                </a:solidFill>
              </a:rPr>
              <a:t>, Percentage Week</a:t>
            </a:r>
            <a:r>
              <a:rPr lang="en-GB" sz="1100" b="1" baseline="0" dirty="0" smtClean="0">
                <a:solidFill>
                  <a:schemeClr val="accent2"/>
                </a:solidFill>
              </a:rPr>
              <a:t> 5-7</a:t>
            </a:r>
            <a:r>
              <a:rPr lang="en-GB" sz="1100" b="1" dirty="0" smtClean="0">
                <a:solidFill>
                  <a:schemeClr val="accent2"/>
                </a:solidFill>
              </a:rPr>
              <a:t> merged data, Top 10, UK</a:t>
            </a:r>
          </a:p>
        </c:rich>
      </c:tx>
      <c:layout>
        <c:manualLayout>
          <c:xMode val="edge"/>
          <c:yMode val="edge"/>
          <c:x val="3.232918670791386E-4"/>
          <c:y val="0"/>
        </c:manualLayout>
      </c:layout>
      <c:overlay val="0"/>
      <c:spPr>
        <a:noFill/>
        <a:ln>
          <a:noFill/>
        </a:ln>
        <a:effectLst/>
      </c:spPr>
      <c:txPr>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4703576511050495E-2"/>
          <c:y val="0.1669129278303299"/>
          <c:w val="0.93875817781917004"/>
          <c:h val="0.58623826384118094"/>
        </c:manualLayout>
      </c:layout>
      <c:barChart>
        <c:barDir val="col"/>
        <c:grouping val="clustered"/>
        <c:varyColors val="0"/>
        <c:ser>
          <c:idx val="0"/>
          <c:order val="0"/>
          <c:tx>
            <c:strRef>
              <c:f>Sheet1!$B$1</c:f>
              <c:strCache>
                <c:ptCount val="1"/>
                <c:pt idx="0">
                  <c:v>Week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accen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0"/>
                <c:pt idx="0">
                  <c:v>South West </c:v>
                </c:pt>
                <c:pt idx="1">
                  <c:v>Scotland</c:v>
                </c:pt>
                <c:pt idx="2">
                  <c:v>Yorkshire &amp; the Humber</c:v>
                </c:pt>
                <c:pt idx="3">
                  <c:v>Wales</c:v>
                </c:pt>
                <c:pt idx="4">
                  <c:v>North West</c:v>
                </c:pt>
                <c:pt idx="5">
                  <c:v>London</c:v>
                </c:pt>
                <c:pt idx="6">
                  <c:v>South East </c:v>
                </c:pt>
                <c:pt idx="7">
                  <c:v>East of England</c:v>
                </c:pt>
                <c:pt idx="8">
                  <c:v>West Midlands</c:v>
                </c:pt>
                <c:pt idx="9">
                  <c:v>East Midlands</c:v>
                </c:pt>
              </c:strCache>
            </c:strRef>
          </c:cat>
          <c:val>
            <c:numRef>
              <c:f>Sheet1!$B$2:$B$14</c:f>
              <c:numCache>
                <c:formatCode>0</c:formatCode>
                <c:ptCount val="10"/>
                <c:pt idx="0">
                  <c:v>19</c:v>
                </c:pt>
                <c:pt idx="1">
                  <c:v>13</c:v>
                </c:pt>
                <c:pt idx="2">
                  <c:v>12</c:v>
                </c:pt>
                <c:pt idx="3">
                  <c:v>11</c:v>
                </c:pt>
                <c:pt idx="4">
                  <c:v>10</c:v>
                </c:pt>
                <c:pt idx="5">
                  <c:v>9</c:v>
                </c:pt>
                <c:pt idx="6">
                  <c:v>9</c:v>
                </c:pt>
                <c:pt idx="7">
                  <c:v>8</c:v>
                </c:pt>
                <c:pt idx="8">
                  <c:v>6</c:v>
                </c:pt>
                <c:pt idx="9">
                  <c:v>6</c:v>
                </c:pt>
              </c:numCache>
            </c:numRef>
          </c:val>
          <c:extLst>
            <c:ext xmlns:c16="http://schemas.microsoft.com/office/drawing/2014/chart" uri="{C3380CC4-5D6E-409C-BE32-E72D297353CC}">
              <c16:uniqueId val="{00000000-12B1-4D40-A0BF-60EE83210FB5}"/>
            </c:ext>
          </c:extLst>
        </c:ser>
        <c:ser>
          <c:idx val="1"/>
          <c:order val="1"/>
          <c:tx>
            <c:strRef>
              <c:f>Sheet1!$C$1</c:f>
              <c:strCache>
                <c:ptCount val="1"/>
                <c:pt idx="0">
                  <c:v>25/05/2020</c:v>
                </c:pt>
              </c:strCache>
            </c:strRef>
          </c:tx>
          <c:spPr>
            <a:solidFill>
              <a:schemeClr val="accent2"/>
            </a:solidFill>
            <a:ln>
              <a:noFill/>
            </a:ln>
            <a:effectLst/>
          </c:spPr>
          <c:invertIfNegative val="0"/>
          <c:cat>
            <c:strRef>
              <c:f>Sheet1!$A$2:$A$14</c:f>
              <c:strCache>
                <c:ptCount val="10"/>
                <c:pt idx="0">
                  <c:v>South West </c:v>
                </c:pt>
                <c:pt idx="1">
                  <c:v>Scotland</c:v>
                </c:pt>
                <c:pt idx="2">
                  <c:v>Yorkshire &amp; the Humber</c:v>
                </c:pt>
                <c:pt idx="3">
                  <c:v>Wales</c:v>
                </c:pt>
                <c:pt idx="4">
                  <c:v>North West</c:v>
                </c:pt>
                <c:pt idx="5">
                  <c:v>London</c:v>
                </c:pt>
                <c:pt idx="6">
                  <c:v>South East </c:v>
                </c:pt>
                <c:pt idx="7">
                  <c:v>East of England</c:v>
                </c:pt>
                <c:pt idx="8">
                  <c:v>West Midlands</c:v>
                </c:pt>
                <c:pt idx="9">
                  <c:v>East Midlands</c:v>
                </c:pt>
              </c:strCache>
            </c:strRef>
          </c:cat>
          <c:val>
            <c:numRef>
              <c:f>Sheet1!$C$2:$C$14</c:f>
            </c:numRef>
          </c:val>
          <c:extLst>
            <c:ext xmlns:c16="http://schemas.microsoft.com/office/drawing/2014/chart" uri="{C3380CC4-5D6E-409C-BE32-E72D297353CC}">
              <c16:uniqueId val="{00000001-12B1-4D40-A0BF-60EE83210FB5}"/>
            </c:ext>
          </c:extLst>
        </c:ser>
        <c:dLbls>
          <c:showLegendKey val="0"/>
          <c:showVal val="0"/>
          <c:showCatName val="0"/>
          <c:showSerName val="0"/>
          <c:showPercent val="0"/>
          <c:showBubbleSize val="0"/>
        </c:dLbls>
        <c:gapWidth val="219"/>
        <c:axId val="-890489520"/>
        <c:axId val="-890491696"/>
      </c:barChart>
      <c:catAx>
        <c:axId val="-8904895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890491696"/>
        <c:crosses val="autoZero"/>
        <c:auto val="1"/>
        <c:lblAlgn val="ctr"/>
        <c:lblOffset val="100"/>
        <c:noMultiLvlLbl val="0"/>
      </c:catAx>
      <c:valAx>
        <c:axId val="-890491696"/>
        <c:scaling>
          <c:orientation val="minMax"/>
          <c:max val="50"/>
        </c:scaling>
        <c:delete val="1"/>
        <c:axPos val="l"/>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crossAx val="-89048952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r>
              <a:rPr lang="en-GB" sz="1100" b="1" dirty="0" smtClean="0">
                <a:solidFill>
                  <a:schemeClr val="accent2"/>
                </a:solidFill>
              </a:rPr>
              <a:t>Figure 22. Top 5 main modes of travel of destination for trip from October onwards, Percentage Week 7, UK</a:t>
            </a:r>
          </a:p>
        </c:rich>
      </c:tx>
      <c:layout>
        <c:manualLayout>
          <c:xMode val="edge"/>
          <c:yMode val="edge"/>
          <c:x val="3.231883369971211E-4"/>
          <c:y val="0"/>
        </c:manualLayout>
      </c:layout>
      <c:overlay val="0"/>
      <c:spPr>
        <a:noFill/>
        <a:ln>
          <a:noFill/>
        </a:ln>
        <a:effectLst/>
      </c:spPr>
      <c:txPr>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2.784661796704754E-2"/>
          <c:y val="0.1669129278303299"/>
          <c:w val="0.95667582774169158"/>
          <c:h val="0.52807271574274683"/>
        </c:manualLayout>
      </c:layout>
      <c:barChart>
        <c:barDir val="col"/>
        <c:grouping val="clustered"/>
        <c:varyColors val="0"/>
        <c:ser>
          <c:idx val="0"/>
          <c:order val="0"/>
          <c:tx>
            <c:strRef>
              <c:f>Sheet1!$B$1</c:f>
              <c:strCache>
                <c:ptCount val="1"/>
                <c:pt idx="0">
                  <c:v>Week 1</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accen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Sheet1!$A$2:$A$14</c:f>
              <c:strCache>
                <c:ptCount val="5"/>
                <c:pt idx="0">
                  <c:v>Own car</c:v>
                </c:pt>
                <c:pt idx="1">
                  <c:v>Train</c:v>
                </c:pt>
                <c:pt idx="2">
                  <c:v>Plane</c:v>
                </c:pt>
                <c:pt idx="3">
                  <c:v>Car-hired/taxi</c:v>
                </c:pt>
                <c:pt idx="4">
                  <c:v>Public bus/coach</c:v>
                </c:pt>
              </c:strCache>
            </c:strRef>
          </c:cat>
          <c:val>
            <c:numRef>
              <c:f>Sheet1!$B$2:$B$14</c:f>
              <c:numCache>
                <c:formatCode>General</c:formatCode>
                <c:ptCount val="5"/>
                <c:pt idx="0">
                  <c:v>57</c:v>
                </c:pt>
                <c:pt idx="1">
                  <c:v>15</c:v>
                </c:pt>
                <c:pt idx="2">
                  <c:v>9</c:v>
                </c:pt>
                <c:pt idx="3">
                  <c:v>4</c:v>
                </c:pt>
                <c:pt idx="4">
                  <c:v>3</c:v>
                </c:pt>
              </c:numCache>
            </c:numRef>
          </c:val>
          <c:extLst>
            <c:ext xmlns:c16="http://schemas.microsoft.com/office/drawing/2014/chart" uri="{C3380CC4-5D6E-409C-BE32-E72D297353CC}">
              <c16:uniqueId val="{00000000-8003-4165-87F5-C288E928C3A6}"/>
            </c:ext>
          </c:extLst>
        </c:ser>
        <c:ser>
          <c:idx val="1"/>
          <c:order val="1"/>
          <c:tx>
            <c:strRef>
              <c:f>Sheet1!$C$1</c:f>
              <c:strCache>
                <c:ptCount val="1"/>
                <c:pt idx="0">
                  <c:v>25/05/2020</c:v>
                </c:pt>
              </c:strCache>
            </c:strRef>
          </c:tx>
          <c:spPr>
            <a:solidFill>
              <a:schemeClr val="accent2"/>
            </a:solidFill>
            <a:ln>
              <a:noFill/>
            </a:ln>
            <a:effectLst/>
          </c:spPr>
          <c:invertIfNegative val="0"/>
          <c:cat>
            <c:strRef>
              <c:f>Sheet1!$A$2:$A$14</c:f>
              <c:strCache>
                <c:ptCount val="5"/>
                <c:pt idx="0">
                  <c:v>Own car</c:v>
                </c:pt>
                <c:pt idx="1">
                  <c:v>Train</c:v>
                </c:pt>
                <c:pt idx="2">
                  <c:v>Plane</c:v>
                </c:pt>
                <c:pt idx="3">
                  <c:v>Car-hired/taxi</c:v>
                </c:pt>
                <c:pt idx="4">
                  <c:v>Public bus/coach</c:v>
                </c:pt>
              </c:strCache>
            </c:strRef>
          </c:cat>
          <c:val>
            <c:numRef>
              <c:f>Sheet1!$C$2:$C$14</c:f>
            </c:numRef>
          </c:val>
          <c:extLst>
            <c:ext xmlns:c16="http://schemas.microsoft.com/office/drawing/2014/chart" uri="{C3380CC4-5D6E-409C-BE32-E72D297353CC}">
              <c16:uniqueId val="{00000001-8003-4165-87F5-C288E928C3A6}"/>
            </c:ext>
          </c:extLst>
        </c:ser>
        <c:dLbls>
          <c:showLegendKey val="0"/>
          <c:showVal val="0"/>
          <c:showCatName val="0"/>
          <c:showSerName val="0"/>
          <c:showPercent val="0"/>
          <c:showBubbleSize val="0"/>
        </c:dLbls>
        <c:gapWidth val="219"/>
        <c:axId val="-890490064"/>
        <c:axId val="-879633488"/>
      </c:barChart>
      <c:catAx>
        <c:axId val="-8904900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879633488"/>
        <c:crosses val="autoZero"/>
        <c:auto val="1"/>
        <c:lblAlgn val="ctr"/>
        <c:lblOffset val="100"/>
        <c:noMultiLvlLbl val="0"/>
      </c:catAx>
      <c:valAx>
        <c:axId val="-879633488"/>
        <c:scaling>
          <c:orientation val="minMax"/>
          <c:max val="100"/>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8904900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r>
              <a:rPr lang="en-GB" sz="1100" b="1" dirty="0" smtClean="0">
                <a:solidFill>
                  <a:schemeClr val="accent2"/>
                </a:solidFill>
              </a:rPr>
              <a:t>Figure 21. Top 5 main modes of travel of destination for trip in July to September, Percentage Week 7, UK</a:t>
            </a:r>
          </a:p>
        </c:rich>
      </c:tx>
      <c:layout>
        <c:manualLayout>
          <c:xMode val="edge"/>
          <c:yMode val="edge"/>
          <c:x val="3.231883369971211E-4"/>
          <c:y val="0"/>
        </c:manualLayout>
      </c:layout>
      <c:overlay val="0"/>
      <c:spPr>
        <a:noFill/>
        <a:ln>
          <a:noFill/>
        </a:ln>
        <a:effectLst/>
      </c:spPr>
      <c:txPr>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2.784661796704754E-2"/>
          <c:y val="0.1669129278303299"/>
          <c:w val="0.95667582774169158"/>
          <c:h val="0.52807271574274683"/>
        </c:manualLayout>
      </c:layout>
      <c:barChart>
        <c:barDir val="col"/>
        <c:grouping val="clustered"/>
        <c:varyColors val="0"/>
        <c:ser>
          <c:idx val="0"/>
          <c:order val="0"/>
          <c:tx>
            <c:strRef>
              <c:f>Sheet1!$B$1</c:f>
              <c:strCache>
                <c:ptCount val="1"/>
                <c:pt idx="0">
                  <c:v>Week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accen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Sheet1!$A$2:$A$14</c:f>
              <c:strCache>
                <c:ptCount val="5"/>
                <c:pt idx="0">
                  <c:v>Own car</c:v>
                </c:pt>
                <c:pt idx="1">
                  <c:v>Train</c:v>
                </c:pt>
                <c:pt idx="2">
                  <c:v>Plane</c:v>
                </c:pt>
                <c:pt idx="3">
                  <c:v>Car-hired/taxi</c:v>
                </c:pt>
                <c:pt idx="4">
                  <c:v>Motorhome/ Campervan</c:v>
                </c:pt>
              </c:strCache>
            </c:strRef>
          </c:cat>
          <c:val>
            <c:numRef>
              <c:f>Sheet1!$B$2:$B$14</c:f>
              <c:numCache>
                <c:formatCode>General</c:formatCode>
                <c:ptCount val="5"/>
                <c:pt idx="0">
                  <c:v>65</c:v>
                </c:pt>
                <c:pt idx="1">
                  <c:v>9</c:v>
                </c:pt>
                <c:pt idx="2">
                  <c:v>6</c:v>
                </c:pt>
                <c:pt idx="3">
                  <c:v>4</c:v>
                </c:pt>
                <c:pt idx="4">
                  <c:v>4</c:v>
                </c:pt>
              </c:numCache>
            </c:numRef>
          </c:val>
          <c:extLst>
            <c:ext xmlns:c16="http://schemas.microsoft.com/office/drawing/2014/chart" uri="{C3380CC4-5D6E-409C-BE32-E72D297353CC}">
              <c16:uniqueId val="{00000000-1F98-4591-9696-19B004827E33}"/>
            </c:ext>
          </c:extLst>
        </c:ser>
        <c:ser>
          <c:idx val="1"/>
          <c:order val="1"/>
          <c:tx>
            <c:strRef>
              <c:f>Sheet1!$C$1</c:f>
              <c:strCache>
                <c:ptCount val="1"/>
                <c:pt idx="0">
                  <c:v>25/05/2020</c:v>
                </c:pt>
              </c:strCache>
            </c:strRef>
          </c:tx>
          <c:spPr>
            <a:solidFill>
              <a:schemeClr val="accent2"/>
            </a:solidFill>
            <a:ln>
              <a:noFill/>
            </a:ln>
            <a:effectLst/>
          </c:spPr>
          <c:invertIfNegative val="0"/>
          <c:cat>
            <c:strRef>
              <c:f>Sheet1!$A$2:$A$14</c:f>
              <c:strCache>
                <c:ptCount val="5"/>
                <c:pt idx="0">
                  <c:v>Own car</c:v>
                </c:pt>
                <c:pt idx="1">
                  <c:v>Train</c:v>
                </c:pt>
                <c:pt idx="2">
                  <c:v>Plane</c:v>
                </c:pt>
                <c:pt idx="3">
                  <c:v>Car-hired/taxi</c:v>
                </c:pt>
                <c:pt idx="4">
                  <c:v>Motorhome/ Campervan</c:v>
                </c:pt>
              </c:strCache>
            </c:strRef>
          </c:cat>
          <c:val>
            <c:numRef>
              <c:f>Sheet1!$C$2:$C$14</c:f>
            </c:numRef>
          </c:val>
          <c:extLst>
            <c:ext xmlns:c16="http://schemas.microsoft.com/office/drawing/2014/chart" uri="{C3380CC4-5D6E-409C-BE32-E72D297353CC}">
              <c16:uniqueId val="{00000001-1F98-4591-9696-19B004827E33}"/>
            </c:ext>
          </c:extLst>
        </c:ser>
        <c:dLbls>
          <c:showLegendKey val="0"/>
          <c:showVal val="0"/>
          <c:showCatName val="0"/>
          <c:showSerName val="0"/>
          <c:showPercent val="0"/>
          <c:showBubbleSize val="0"/>
        </c:dLbls>
        <c:gapWidth val="219"/>
        <c:axId val="-879621520"/>
        <c:axId val="-879634032"/>
      </c:barChart>
      <c:catAx>
        <c:axId val="-8796215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879634032"/>
        <c:crosses val="autoZero"/>
        <c:auto val="1"/>
        <c:lblAlgn val="ctr"/>
        <c:lblOffset val="100"/>
        <c:noMultiLvlLbl val="0"/>
      </c:catAx>
      <c:valAx>
        <c:axId val="-879634032"/>
        <c:scaling>
          <c:orientation val="minMax"/>
          <c:max val="100"/>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87962152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r>
              <a:rPr lang="en-GB" sz="1100" b="1" dirty="0" smtClean="0">
                <a:solidFill>
                  <a:schemeClr val="accent2"/>
                </a:solidFill>
              </a:rPr>
              <a:t>Figure 23. Main type of destination for trip in </a:t>
            </a:r>
            <a:r>
              <a:rPr lang="en-GB" sz="1100" b="1" u="sng" dirty="0" smtClean="0">
                <a:solidFill>
                  <a:schemeClr val="accent2"/>
                </a:solidFill>
              </a:rPr>
              <a:t>July to September</a:t>
            </a:r>
            <a:r>
              <a:rPr lang="en-GB" sz="1100" b="1" dirty="0" smtClean="0">
                <a:solidFill>
                  <a:schemeClr val="accent2"/>
                </a:solidFill>
              </a:rPr>
              <a:t>, Percentage Weeks 5-7 merged data, UK</a:t>
            </a:r>
          </a:p>
        </c:rich>
      </c:tx>
      <c:layout>
        <c:manualLayout>
          <c:xMode val="edge"/>
          <c:yMode val="edge"/>
          <c:x val="3.23162593873064E-4"/>
          <c:y val="0"/>
        </c:manualLayout>
      </c:layout>
      <c:overlay val="0"/>
      <c:spPr>
        <a:noFill/>
        <a:ln>
          <a:noFill/>
        </a:ln>
        <a:effectLst/>
      </c:spPr>
      <c:txPr>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2.784661796704754E-2"/>
          <c:y val="0.1669129278303299"/>
          <c:w val="0.95667582774169158"/>
          <c:h val="0.52807271574274683"/>
        </c:manualLayout>
      </c:layout>
      <c:barChart>
        <c:barDir val="col"/>
        <c:grouping val="clustered"/>
        <c:varyColors val="0"/>
        <c:ser>
          <c:idx val="0"/>
          <c:order val="0"/>
          <c:tx>
            <c:strRef>
              <c:f>Sheet1!$B$1</c:f>
              <c:strCache>
                <c:ptCount val="1"/>
                <c:pt idx="0">
                  <c:v>Week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accen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Sheet1!$A$2:$A$14</c:f>
              <c:strCache>
                <c:ptCount val="5"/>
                <c:pt idx="0">
                  <c:v>Countryside or village</c:v>
                </c:pt>
                <c:pt idx="1">
                  <c:v>Traditional coastal/seaside town</c:v>
                </c:pt>
                <c:pt idx="2">
                  <c:v>City or large town</c:v>
                </c:pt>
                <c:pt idx="3">
                  <c:v>Rural coastline</c:v>
                </c:pt>
                <c:pt idx="4">
                  <c:v>Mountains or hills</c:v>
                </c:pt>
              </c:strCache>
            </c:strRef>
          </c:cat>
          <c:val>
            <c:numRef>
              <c:f>Sheet1!$B$2:$B$14</c:f>
              <c:numCache>
                <c:formatCode>0</c:formatCode>
                <c:ptCount val="5"/>
                <c:pt idx="0">
                  <c:v>33</c:v>
                </c:pt>
                <c:pt idx="1">
                  <c:v>33</c:v>
                </c:pt>
                <c:pt idx="2">
                  <c:v>23</c:v>
                </c:pt>
                <c:pt idx="3">
                  <c:v>21</c:v>
                </c:pt>
                <c:pt idx="4">
                  <c:v>16</c:v>
                </c:pt>
              </c:numCache>
            </c:numRef>
          </c:val>
          <c:extLst>
            <c:ext xmlns:c16="http://schemas.microsoft.com/office/drawing/2014/chart" uri="{C3380CC4-5D6E-409C-BE32-E72D297353CC}">
              <c16:uniqueId val="{00000000-4CDD-43CC-AB06-4811D93384E7}"/>
            </c:ext>
          </c:extLst>
        </c:ser>
        <c:ser>
          <c:idx val="1"/>
          <c:order val="1"/>
          <c:tx>
            <c:strRef>
              <c:f>Sheet1!$C$1</c:f>
              <c:strCache>
                <c:ptCount val="1"/>
                <c:pt idx="0">
                  <c:v>25/05/2020</c:v>
                </c:pt>
              </c:strCache>
            </c:strRef>
          </c:tx>
          <c:spPr>
            <a:solidFill>
              <a:schemeClr val="accent2"/>
            </a:solidFill>
            <a:ln>
              <a:noFill/>
            </a:ln>
            <a:effectLst/>
          </c:spPr>
          <c:invertIfNegative val="0"/>
          <c:cat>
            <c:strRef>
              <c:f>Sheet1!$A$2:$A$14</c:f>
              <c:strCache>
                <c:ptCount val="5"/>
                <c:pt idx="0">
                  <c:v>Countryside or village</c:v>
                </c:pt>
                <c:pt idx="1">
                  <c:v>Traditional coastal/seaside town</c:v>
                </c:pt>
                <c:pt idx="2">
                  <c:v>City or large town</c:v>
                </c:pt>
                <c:pt idx="3">
                  <c:v>Rural coastline</c:v>
                </c:pt>
                <c:pt idx="4">
                  <c:v>Mountains or hills</c:v>
                </c:pt>
              </c:strCache>
            </c:strRef>
          </c:cat>
          <c:val>
            <c:numRef>
              <c:f>Sheet1!$C$2:$C$14</c:f>
            </c:numRef>
          </c:val>
          <c:extLst>
            <c:ext xmlns:c16="http://schemas.microsoft.com/office/drawing/2014/chart" uri="{C3380CC4-5D6E-409C-BE32-E72D297353CC}">
              <c16:uniqueId val="{00000001-4CDD-43CC-AB06-4811D93384E7}"/>
            </c:ext>
          </c:extLst>
        </c:ser>
        <c:dLbls>
          <c:showLegendKey val="0"/>
          <c:showVal val="0"/>
          <c:showCatName val="0"/>
          <c:showSerName val="0"/>
          <c:showPercent val="0"/>
          <c:showBubbleSize val="0"/>
        </c:dLbls>
        <c:gapWidth val="219"/>
        <c:axId val="-879620976"/>
        <c:axId val="-879626416"/>
      </c:barChart>
      <c:catAx>
        <c:axId val="-8796209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879626416"/>
        <c:crosses val="autoZero"/>
        <c:auto val="1"/>
        <c:lblAlgn val="ctr"/>
        <c:lblOffset val="100"/>
        <c:noMultiLvlLbl val="0"/>
      </c:catAx>
      <c:valAx>
        <c:axId val="-879626416"/>
        <c:scaling>
          <c:orientation val="minMax"/>
          <c:max val="100"/>
        </c:scaling>
        <c:delete val="1"/>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8796209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r>
              <a:rPr lang="en-GB" sz="1100" b="1" dirty="0" smtClean="0">
                <a:solidFill>
                  <a:schemeClr val="accent2"/>
                </a:solidFill>
              </a:rPr>
              <a:t>Figure 24. Main type of destination for trip from </a:t>
            </a:r>
            <a:r>
              <a:rPr lang="en-GB" sz="1100" b="1" u="sng" dirty="0" smtClean="0">
                <a:solidFill>
                  <a:schemeClr val="accent2"/>
                </a:solidFill>
              </a:rPr>
              <a:t>October onwards</a:t>
            </a:r>
            <a:r>
              <a:rPr lang="en-GB" sz="1100" b="1" dirty="0" smtClean="0">
                <a:solidFill>
                  <a:schemeClr val="accent2"/>
                </a:solidFill>
              </a:rPr>
              <a:t>, Percentage Weeks 5-7 merged data, UK</a:t>
            </a:r>
          </a:p>
        </c:rich>
      </c:tx>
      <c:layout>
        <c:manualLayout>
          <c:xMode val="edge"/>
          <c:yMode val="edge"/>
          <c:x val="3.231883369971211E-4"/>
          <c:y val="0"/>
        </c:manualLayout>
      </c:layout>
      <c:overlay val="0"/>
      <c:spPr>
        <a:noFill/>
        <a:ln>
          <a:noFill/>
        </a:ln>
        <a:effectLst/>
      </c:spPr>
      <c:txPr>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2.784661796704754E-2"/>
          <c:y val="0.1669129278303299"/>
          <c:w val="0.95667582774169158"/>
          <c:h val="0.52807271574274683"/>
        </c:manualLayout>
      </c:layout>
      <c:barChart>
        <c:barDir val="col"/>
        <c:grouping val="clustered"/>
        <c:varyColors val="0"/>
        <c:ser>
          <c:idx val="0"/>
          <c:order val="0"/>
          <c:tx>
            <c:strRef>
              <c:f>Sheet1!$B$1</c:f>
              <c:strCache>
                <c:ptCount val="1"/>
                <c:pt idx="0">
                  <c:v>Week 1</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accen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Sheet1!$A$2:$A$14</c:f>
              <c:strCache>
                <c:ptCount val="5"/>
                <c:pt idx="0">
                  <c:v>Countryside or village</c:v>
                </c:pt>
                <c:pt idx="1">
                  <c:v>City or large town</c:v>
                </c:pt>
                <c:pt idx="2">
                  <c:v>Traditional coastal/seaside town</c:v>
                </c:pt>
                <c:pt idx="3">
                  <c:v>Rural coastline</c:v>
                </c:pt>
                <c:pt idx="4">
                  <c:v>Mountains or hills</c:v>
                </c:pt>
              </c:strCache>
            </c:strRef>
          </c:cat>
          <c:val>
            <c:numRef>
              <c:f>Sheet1!$B$2:$B$14</c:f>
              <c:numCache>
                <c:formatCode>0</c:formatCode>
                <c:ptCount val="5"/>
                <c:pt idx="0">
                  <c:v>31</c:v>
                </c:pt>
                <c:pt idx="1">
                  <c:v>30</c:v>
                </c:pt>
                <c:pt idx="2">
                  <c:v>28</c:v>
                </c:pt>
                <c:pt idx="3">
                  <c:v>22</c:v>
                </c:pt>
                <c:pt idx="4">
                  <c:v>15</c:v>
                </c:pt>
              </c:numCache>
            </c:numRef>
          </c:val>
          <c:extLst>
            <c:ext xmlns:c16="http://schemas.microsoft.com/office/drawing/2014/chart" uri="{C3380CC4-5D6E-409C-BE32-E72D297353CC}">
              <c16:uniqueId val="{00000000-3858-4F17-AA32-1D7C7AD3905A}"/>
            </c:ext>
          </c:extLst>
        </c:ser>
        <c:ser>
          <c:idx val="1"/>
          <c:order val="1"/>
          <c:tx>
            <c:strRef>
              <c:f>Sheet1!$C$1</c:f>
              <c:strCache>
                <c:ptCount val="1"/>
                <c:pt idx="0">
                  <c:v>25/05/2020</c:v>
                </c:pt>
              </c:strCache>
            </c:strRef>
          </c:tx>
          <c:spPr>
            <a:solidFill>
              <a:schemeClr val="accent2"/>
            </a:solidFill>
            <a:ln>
              <a:noFill/>
            </a:ln>
            <a:effectLst/>
          </c:spPr>
          <c:invertIfNegative val="0"/>
          <c:cat>
            <c:strRef>
              <c:f>Sheet1!$A$2:$A$14</c:f>
              <c:strCache>
                <c:ptCount val="5"/>
                <c:pt idx="0">
                  <c:v>Countryside or village</c:v>
                </c:pt>
                <c:pt idx="1">
                  <c:v>City or large town</c:v>
                </c:pt>
                <c:pt idx="2">
                  <c:v>Traditional coastal/seaside town</c:v>
                </c:pt>
                <c:pt idx="3">
                  <c:v>Rural coastline</c:v>
                </c:pt>
                <c:pt idx="4">
                  <c:v>Mountains or hills</c:v>
                </c:pt>
              </c:strCache>
            </c:strRef>
          </c:cat>
          <c:val>
            <c:numRef>
              <c:f>Sheet1!$C$2:$C$14</c:f>
            </c:numRef>
          </c:val>
          <c:extLst>
            <c:ext xmlns:c16="http://schemas.microsoft.com/office/drawing/2014/chart" uri="{C3380CC4-5D6E-409C-BE32-E72D297353CC}">
              <c16:uniqueId val="{00000001-3858-4F17-AA32-1D7C7AD3905A}"/>
            </c:ext>
          </c:extLst>
        </c:ser>
        <c:dLbls>
          <c:showLegendKey val="0"/>
          <c:showVal val="0"/>
          <c:showCatName val="0"/>
          <c:showSerName val="0"/>
          <c:showPercent val="0"/>
          <c:showBubbleSize val="0"/>
        </c:dLbls>
        <c:gapWidth val="219"/>
        <c:axId val="-879628048"/>
        <c:axId val="-879623152"/>
      </c:barChart>
      <c:catAx>
        <c:axId val="-8796280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879623152"/>
        <c:crosses val="autoZero"/>
        <c:auto val="1"/>
        <c:lblAlgn val="ctr"/>
        <c:lblOffset val="100"/>
        <c:noMultiLvlLbl val="0"/>
      </c:catAx>
      <c:valAx>
        <c:axId val="-879623152"/>
        <c:scaling>
          <c:orientation val="minMax"/>
          <c:max val="100"/>
        </c:scaling>
        <c:delete val="1"/>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87962804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r>
              <a:rPr lang="en-GB" sz="1100" b="1" dirty="0" smtClean="0">
                <a:solidFill>
                  <a:schemeClr val="accent2"/>
                </a:solidFill>
              </a:rPr>
              <a:t>Figure 26. Accommodation planning on staying in on next UK overnight trip from </a:t>
            </a:r>
            <a:r>
              <a:rPr lang="en-GB" sz="1100" b="1" u="sng" dirty="0" smtClean="0">
                <a:solidFill>
                  <a:schemeClr val="accent2"/>
                </a:solidFill>
              </a:rPr>
              <a:t>October onwards</a:t>
            </a:r>
            <a:r>
              <a:rPr lang="en-GB" sz="1100" b="1" dirty="0" smtClean="0">
                <a:solidFill>
                  <a:schemeClr val="accent2"/>
                </a:solidFill>
              </a:rPr>
              <a:t>, Net percentage Weeks 5-7 merged data, UK</a:t>
            </a:r>
          </a:p>
        </c:rich>
      </c:tx>
      <c:layout>
        <c:manualLayout>
          <c:xMode val="edge"/>
          <c:yMode val="edge"/>
          <c:x val="3.231883369971211E-4"/>
          <c:y val="0"/>
        </c:manualLayout>
      </c:layout>
      <c:overlay val="0"/>
      <c:spPr>
        <a:noFill/>
        <a:ln>
          <a:noFill/>
        </a:ln>
        <a:effectLst/>
      </c:spPr>
      <c:txPr>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2.784661796704754E-2"/>
          <c:y val="0.1669129278303299"/>
          <c:w val="0.95667582774169158"/>
          <c:h val="0.52807271574274683"/>
        </c:manualLayout>
      </c:layout>
      <c:barChart>
        <c:barDir val="col"/>
        <c:grouping val="clustered"/>
        <c:varyColors val="0"/>
        <c:ser>
          <c:idx val="0"/>
          <c:order val="0"/>
          <c:tx>
            <c:strRef>
              <c:f>Sheet1!$B$1</c:f>
              <c:strCache>
                <c:ptCount val="1"/>
                <c:pt idx="0">
                  <c:v>Week 2</c:v>
                </c:pt>
              </c:strCache>
            </c:strRef>
          </c:tx>
          <c:spPr>
            <a:solidFill>
              <a:schemeClr val="accent2">
                <a:alpha val="99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accen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6"/>
                <c:pt idx="0">
                  <c:v>Hotel/motel/inn</c:v>
                </c:pt>
                <c:pt idx="1">
                  <c:v>Commercial rental (e.g. rented holiday cottage)</c:v>
                </c:pt>
                <c:pt idx="2">
                  <c:v>A private home</c:v>
                </c:pt>
                <c:pt idx="3">
                  <c:v>Caravan/ Camping</c:v>
                </c:pt>
                <c:pt idx="4">
                  <c:v>Guesthouse / B&amp;B/ Farm house</c:v>
                </c:pt>
                <c:pt idx="5">
                  <c:v>Other </c:v>
                </c:pt>
              </c:strCache>
            </c:strRef>
          </c:cat>
          <c:val>
            <c:numRef>
              <c:f>Sheet1!$B$2:$B$14</c:f>
              <c:numCache>
                <c:formatCode>General</c:formatCode>
                <c:ptCount val="6"/>
                <c:pt idx="0">
                  <c:v>41</c:v>
                </c:pt>
                <c:pt idx="1">
                  <c:v>40</c:v>
                </c:pt>
                <c:pt idx="2">
                  <c:v>38</c:v>
                </c:pt>
                <c:pt idx="3">
                  <c:v>33</c:v>
                </c:pt>
                <c:pt idx="4">
                  <c:v>27</c:v>
                </c:pt>
                <c:pt idx="5">
                  <c:v>11</c:v>
                </c:pt>
              </c:numCache>
            </c:numRef>
          </c:val>
          <c:extLst>
            <c:ext xmlns:c16="http://schemas.microsoft.com/office/drawing/2014/chart" uri="{C3380CC4-5D6E-409C-BE32-E72D297353CC}">
              <c16:uniqueId val="{00000000-7D09-499D-AF34-2E173061B297}"/>
            </c:ext>
          </c:extLst>
        </c:ser>
        <c:ser>
          <c:idx val="1"/>
          <c:order val="1"/>
          <c:tx>
            <c:strRef>
              <c:f>Sheet1!$C$1</c:f>
              <c:strCache>
                <c:ptCount val="1"/>
                <c:pt idx="0">
                  <c:v>25/05/2020</c:v>
                </c:pt>
              </c:strCache>
            </c:strRef>
          </c:tx>
          <c:spPr>
            <a:solidFill>
              <a:schemeClr val="accent2"/>
            </a:solidFill>
            <a:ln>
              <a:noFill/>
            </a:ln>
            <a:effectLst/>
          </c:spPr>
          <c:invertIfNegative val="0"/>
          <c:cat>
            <c:strRef>
              <c:f>Sheet1!$A$2:$A$14</c:f>
              <c:strCache>
                <c:ptCount val="6"/>
                <c:pt idx="0">
                  <c:v>Hotel/motel/inn</c:v>
                </c:pt>
                <c:pt idx="1">
                  <c:v>Commercial rental (e.g. rented holiday cottage)</c:v>
                </c:pt>
                <c:pt idx="2">
                  <c:v>A private home</c:v>
                </c:pt>
                <c:pt idx="3">
                  <c:v>Caravan/ Camping</c:v>
                </c:pt>
                <c:pt idx="4">
                  <c:v>Guesthouse / B&amp;B/ Farm house</c:v>
                </c:pt>
                <c:pt idx="5">
                  <c:v>Other </c:v>
                </c:pt>
              </c:strCache>
            </c:strRef>
          </c:cat>
          <c:val>
            <c:numRef>
              <c:f>Sheet1!$C$2:$C$14</c:f>
            </c:numRef>
          </c:val>
          <c:extLst>
            <c:ext xmlns:c16="http://schemas.microsoft.com/office/drawing/2014/chart" uri="{C3380CC4-5D6E-409C-BE32-E72D297353CC}">
              <c16:uniqueId val="{00000001-7D09-499D-AF34-2E173061B297}"/>
            </c:ext>
          </c:extLst>
        </c:ser>
        <c:dLbls>
          <c:showLegendKey val="0"/>
          <c:showVal val="0"/>
          <c:showCatName val="0"/>
          <c:showSerName val="0"/>
          <c:showPercent val="0"/>
          <c:showBubbleSize val="0"/>
        </c:dLbls>
        <c:gapWidth val="219"/>
        <c:axId val="-879629680"/>
        <c:axId val="-879619888"/>
      </c:barChart>
      <c:catAx>
        <c:axId val="-8796296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879619888"/>
        <c:crosses val="autoZero"/>
        <c:auto val="1"/>
        <c:lblAlgn val="ctr"/>
        <c:lblOffset val="100"/>
        <c:noMultiLvlLbl val="0"/>
      </c:catAx>
      <c:valAx>
        <c:axId val="-879619888"/>
        <c:scaling>
          <c:orientation val="minMax"/>
          <c:max val="100"/>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8796296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r>
              <a:rPr lang="en-GB" sz="1100" b="1" dirty="0" smtClean="0">
                <a:solidFill>
                  <a:schemeClr val="accent2"/>
                </a:solidFill>
              </a:rPr>
              <a:t>Figure 25. Accommodation planning on staying in on next UK overnight trip in </a:t>
            </a:r>
            <a:r>
              <a:rPr lang="en-GB" sz="1100" b="1" u="sng" dirty="0" smtClean="0">
                <a:solidFill>
                  <a:schemeClr val="accent2"/>
                </a:solidFill>
              </a:rPr>
              <a:t>July to September</a:t>
            </a:r>
            <a:r>
              <a:rPr lang="en-GB" sz="1100" b="1" dirty="0" smtClean="0">
                <a:solidFill>
                  <a:schemeClr val="accent2"/>
                </a:solidFill>
              </a:rPr>
              <a:t>, Net percentage Weeks 5-7 merged data, UK</a:t>
            </a:r>
            <a:endParaRPr lang="en-GB" sz="1100" b="1" dirty="0">
              <a:solidFill>
                <a:schemeClr val="accent2"/>
              </a:solidFill>
            </a:endParaRPr>
          </a:p>
        </c:rich>
      </c:tx>
      <c:layout>
        <c:manualLayout>
          <c:xMode val="edge"/>
          <c:yMode val="edge"/>
          <c:x val="3.231883369971211E-4"/>
          <c:y val="0"/>
        </c:manualLayout>
      </c:layout>
      <c:overlay val="0"/>
      <c:spPr>
        <a:noFill/>
        <a:ln>
          <a:noFill/>
        </a:ln>
        <a:effectLst/>
      </c:spPr>
      <c:txPr>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2.784661796704754E-2"/>
          <c:y val="0.1669129278303299"/>
          <c:w val="0.95667582774169158"/>
          <c:h val="0.52807271574274683"/>
        </c:manualLayout>
      </c:layout>
      <c:barChart>
        <c:barDir val="col"/>
        <c:grouping val="clustered"/>
        <c:varyColors val="0"/>
        <c:ser>
          <c:idx val="0"/>
          <c:order val="0"/>
          <c:tx>
            <c:strRef>
              <c:f>Sheet1!$B$1</c:f>
              <c:strCache>
                <c:ptCount val="1"/>
                <c:pt idx="0">
                  <c:v>Column1</c:v>
                </c:pt>
              </c:strCache>
            </c:strRef>
          </c:tx>
          <c:spPr>
            <a:solidFill>
              <a:schemeClr val="accent1">
                <a:alpha val="99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accen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Sheet1!$A$2:$A$15</c:f>
              <c:strCache>
                <c:ptCount val="6"/>
                <c:pt idx="0">
                  <c:v>Caravan/ Camping</c:v>
                </c:pt>
                <c:pt idx="1">
                  <c:v>A private home</c:v>
                </c:pt>
                <c:pt idx="2">
                  <c:v>Hotel/motel/inn</c:v>
                </c:pt>
                <c:pt idx="3">
                  <c:v>Commercial rental (e.g. rented holiday cottage)</c:v>
                </c:pt>
                <c:pt idx="4">
                  <c:v>Guesthouse / B&amp;B/ Farm house</c:v>
                </c:pt>
                <c:pt idx="5">
                  <c:v>Other </c:v>
                </c:pt>
              </c:strCache>
            </c:strRef>
          </c:cat>
          <c:val>
            <c:numRef>
              <c:f>Sheet1!$B$2:$B$15</c:f>
              <c:numCache>
                <c:formatCode>General</c:formatCode>
                <c:ptCount val="6"/>
                <c:pt idx="0">
                  <c:v>36</c:v>
                </c:pt>
                <c:pt idx="1">
                  <c:v>35</c:v>
                </c:pt>
                <c:pt idx="2">
                  <c:v>35</c:v>
                </c:pt>
                <c:pt idx="3">
                  <c:v>35</c:v>
                </c:pt>
                <c:pt idx="4">
                  <c:v>23</c:v>
                </c:pt>
                <c:pt idx="5">
                  <c:v>12</c:v>
                </c:pt>
              </c:numCache>
            </c:numRef>
          </c:val>
          <c:extLst>
            <c:ext xmlns:c16="http://schemas.microsoft.com/office/drawing/2014/chart" uri="{C3380CC4-5D6E-409C-BE32-E72D297353CC}">
              <c16:uniqueId val="{00000000-0889-4C51-ADE9-D18CC5C1C0E8}"/>
            </c:ext>
          </c:extLst>
        </c:ser>
        <c:ser>
          <c:idx val="1"/>
          <c:order val="1"/>
          <c:tx>
            <c:strRef>
              <c:f>Sheet1!$C$1</c:f>
              <c:strCache>
                <c:ptCount val="1"/>
                <c:pt idx="0">
                  <c:v>25/05/2020</c:v>
                </c:pt>
              </c:strCache>
            </c:strRef>
          </c:tx>
          <c:spPr>
            <a:solidFill>
              <a:schemeClr val="accent2"/>
            </a:solidFill>
            <a:ln>
              <a:noFill/>
            </a:ln>
            <a:effectLst/>
          </c:spPr>
          <c:invertIfNegative val="0"/>
          <c:cat>
            <c:strRef>
              <c:f>Sheet1!$A$2:$A$15</c:f>
              <c:strCache>
                <c:ptCount val="6"/>
                <c:pt idx="0">
                  <c:v>Caravan/ Camping</c:v>
                </c:pt>
                <c:pt idx="1">
                  <c:v>A private home</c:v>
                </c:pt>
                <c:pt idx="2">
                  <c:v>Hotel/motel/inn</c:v>
                </c:pt>
                <c:pt idx="3">
                  <c:v>Commercial rental (e.g. rented holiday cottage)</c:v>
                </c:pt>
                <c:pt idx="4">
                  <c:v>Guesthouse / B&amp;B/ Farm house</c:v>
                </c:pt>
                <c:pt idx="5">
                  <c:v>Other </c:v>
                </c:pt>
              </c:strCache>
            </c:strRef>
          </c:cat>
          <c:val>
            <c:numRef>
              <c:f>Sheet1!$C$2:$C$15</c:f>
            </c:numRef>
          </c:val>
          <c:extLst>
            <c:ext xmlns:c16="http://schemas.microsoft.com/office/drawing/2014/chart" uri="{C3380CC4-5D6E-409C-BE32-E72D297353CC}">
              <c16:uniqueId val="{00000001-0889-4C51-ADE9-D18CC5C1C0E8}"/>
            </c:ext>
          </c:extLst>
        </c:ser>
        <c:dLbls>
          <c:showLegendKey val="0"/>
          <c:showVal val="0"/>
          <c:showCatName val="0"/>
          <c:showSerName val="0"/>
          <c:showPercent val="0"/>
          <c:showBubbleSize val="0"/>
        </c:dLbls>
        <c:gapWidth val="219"/>
        <c:axId val="-879635120"/>
        <c:axId val="-879625328"/>
      </c:barChart>
      <c:catAx>
        <c:axId val="-8796351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879625328"/>
        <c:crosses val="autoZero"/>
        <c:auto val="1"/>
        <c:lblAlgn val="ctr"/>
        <c:lblOffset val="100"/>
        <c:noMultiLvlLbl val="0"/>
      </c:catAx>
      <c:valAx>
        <c:axId val="-879625328"/>
        <c:scaling>
          <c:orientation val="minMax"/>
          <c:max val="100"/>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87963512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r>
              <a:rPr lang="en-GB" sz="1100" b="1" dirty="0" smtClean="0">
                <a:solidFill>
                  <a:schemeClr val="accent2"/>
                </a:solidFill>
              </a:rPr>
              <a:t>Figure 27. Leisure  venues</a:t>
            </a:r>
            <a:r>
              <a:rPr lang="en-GB" sz="1100" b="1" baseline="0" dirty="0" smtClean="0">
                <a:solidFill>
                  <a:schemeClr val="accent2"/>
                </a:solidFill>
              </a:rPr>
              <a:t> and </a:t>
            </a:r>
            <a:r>
              <a:rPr lang="en-GB" sz="1100" b="1" dirty="0" smtClean="0">
                <a:solidFill>
                  <a:schemeClr val="accent2"/>
                </a:solidFill>
              </a:rPr>
              <a:t>activities more or less likely to visit/do as lockdown restrictions are lifted, Net: ‘more likely’ minus ‘less likely’ Week 7, UK</a:t>
            </a:r>
          </a:p>
        </c:rich>
      </c:tx>
      <c:layout>
        <c:manualLayout>
          <c:xMode val="edge"/>
          <c:yMode val="edge"/>
          <c:x val="3.2321089185313322E-4"/>
          <c:y val="4.4744060994786478E-3"/>
        </c:manualLayout>
      </c:layout>
      <c:overlay val="0"/>
      <c:spPr>
        <a:noFill/>
        <a:ln>
          <a:noFill/>
        </a:ln>
        <a:effectLst/>
      </c:spPr>
      <c:txPr>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3.6486984484793782E-2"/>
          <c:y val="0.20746355598357916"/>
          <c:w val="0.95667582774169158"/>
          <c:h val="0.47857366081393932"/>
        </c:manualLayout>
      </c:layout>
      <c:barChart>
        <c:barDir val="col"/>
        <c:grouping val="clustered"/>
        <c:varyColors val="0"/>
        <c:ser>
          <c:idx val="0"/>
          <c:order val="0"/>
          <c:tx>
            <c:strRef>
              <c:f>Sheet1!$B$1</c:f>
              <c:strCache>
                <c:ptCount val="1"/>
                <c:pt idx="0">
                  <c:v>Week 1</c:v>
                </c:pt>
              </c:strCache>
            </c:strRef>
          </c:tx>
          <c:spPr>
            <a:solidFill>
              <a:schemeClr val="accent3">
                <a:alpha val="99000"/>
              </a:schemeClr>
            </a:solidFill>
            <a:ln>
              <a:noFill/>
            </a:ln>
            <a:effectLst/>
          </c:spPr>
          <c:invertIfNegative val="0"/>
          <c:dPt>
            <c:idx val="3"/>
            <c:invertIfNegative val="0"/>
            <c:bubble3D val="0"/>
            <c:spPr>
              <a:solidFill>
                <a:schemeClr val="accent2">
                  <a:alpha val="99000"/>
                </a:schemeClr>
              </a:solidFill>
              <a:ln>
                <a:noFill/>
              </a:ln>
              <a:effectLst/>
            </c:spPr>
            <c:extLst>
              <c:ext xmlns:c16="http://schemas.microsoft.com/office/drawing/2014/chart" uri="{C3380CC4-5D6E-409C-BE32-E72D297353CC}">
                <c16:uniqueId val="{00000001-11EA-46A8-8F03-72D5BD5B5973}"/>
              </c:ext>
            </c:extLst>
          </c:dPt>
          <c:dPt>
            <c:idx val="4"/>
            <c:invertIfNegative val="0"/>
            <c:bubble3D val="0"/>
            <c:spPr>
              <a:solidFill>
                <a:schemeClr val="accent2">
                  <a:alpha val="99000"/>
                </a:schemeClr>
              </a:solidFill>
              <a:ln>
                <a:noFill/>
              </a:ln>
              <a:effectLst/>
            </c:spPr>
            <c:extLst>
              <c:ext xmlns:c16="http://schemas.microsoft.com/office/drawing/2014/chart" uri="{C3380CC4-5D6E-409C-BE32-E72D297353CC}">
                <c16:uniqueId val="{00000003-11EA-46A8-8F03-72D5BD5B5973}"/>
              </c:ext>
            </c:extLst>
          </c:dPt>
          <c:dPt>
            <c:idx val="5"/>
            <c:invertIfNegative val="0"/>
            <c:bubble3D val="0"/>
            <c:spPr>
              <a:solidFill>
                <a:schemeClr val="accent2">
                  <a:alpha val="99000"/>
                </a:schemeClr>
              </a:solidFill>
              <a:ln>
                <a:noFill/>
              </a:ln>
              <a:effectLst/>
            </c:spPr>
            <c:extLst>
              <c:ext xmlns:c16="http://schemas.microsoft.com/office/drawing/2014/chart" uri="{C3380CC4-5D6E-409C-BE32-E72D297353CC}">
                <c16:uniqueId val="{00000005-11EA-46A8-8F03-72D5BD5B5973}"/>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accen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Outdoor areas (e.g. beaches, mountains, trails etc.)</c:v>
                </c:pt>
                <c:pt idx="1">
                  <c:v>Outdoor leisure or sports activities</c:v>
                </c:pt>
                <c:pt idx="2">
                  <c:v>Predominantly outdoor attractions (e.g. theme parks, playgrounds etc.)</c:v>
                </c:pt>
                <c:pt idx="3">
                  <c:v>Health or wellbeing activites</c:v>
                </c:pt>
                <c:pt idx="4">
                  <c:v>Entertainment and events (e.g. resaurants, cinema, festivals etc.)</c:v>
                </c:pt>
                <c:pt idx="5">
                  <c:v>Predominantly indoor or covered attractions (e.g. museums, cathedrals etc.)</c:v>
                </c:pt>
              </c:strCache>
            </c:strRef>
          </c:cat>
          <c:val>
            <c:numRef>
              <c:f>Sheet1!$B$2:$B$7</c:f>
              <c:numCache>
                <c:formatCode>General</c:formatCode>
                <c:ptCount val="6"/>
                <c:pt idx="0">
                  <c:v>32</c:v>
                </c:pt>
                <c:pt idx="1">
                  <c:v>15</c:v>
                </c:pt>
                <c:pt idx="2">
                  <c:v>14</c:v>
                </c:pt>
                <c:pt idx="3">
                  <c:v>-6</c:v>
                </c:pt>
                <c:pt idx="4">
                  <c:v>-8</c:v>
                </c:pt>
                <c:pt idx="5">
                  <c:v>-11</c:v>
                </c:pt>
              </c:numCache>
            </c:numRef>
          </c:val>
          <c:extLst>
            <c:ext xmlns:c16="http://schemas.microsoft.com/office/drawing/2014/chart" uri="{C3380CC4-5D6E-409C-BE32-E72D297353CC}">
              <c16:uniqueId val="{00000006-11EA-46A8-8F03-72D5BD5B5973}"/>
            </c:ext>
          </c:extLst>
        </c:ser>
        <c:dLbls>
          <c:showLegendKey val="0"/>
          <c:showVal val="0"/>
          <c:showCatName val="0"/>
          <c:showSerName val="0"/>
          <c:showPercent val="0"/>
          <c:showBubbleSize val="0"/>
        </c:dLbls>
        <c:gapWidth val="219"/>
        <c:axId val="-879624784"/>
        <c:axId val="-879631856"/>
      </c:barChart>
      <c:catAx>
        <c:axId val="-879624784"/>
        <c:scaling>
          <c:orientation val="minMax"/>
        </c:scaling>
        <c:delete val="1"/>
        <c:axPos val="b"/>
        <c:numFmt formatCode="General" sourceLinked="1"/>
        <c:majorTickMark val="out"/>
        <c:minorTickMark val="none"/>
        <c:tickLblPos val="nextTo"/>
        <c:crossAx val="-879631856"/>
        <c:crosses val="autoZero"/>
        <c:auto val="1"/>
        <c:lblAlgn val="ctr"/>
        <c:lblOffset val="100"/>
        <c:noMultiLvlLbl val="0"/>
      </c:catAx>
      <c:valAx>
        <c:axId val="-879631856"/>
        <c:scaling>
          <c:orientation val="minMax"/>
          <c:max val="50"/>
          <c:min val="-50"/>
        </c:scaling>
        <c:delete val="1"/>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crossAx val="-8796247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r>
              <a:rPr lang="en-GB" sz="1100" b="1" dirty="0" smtClean="0">
                <a:solidFill>
                  <a:schemeClr val="accent2"/>
                </a:solidFill>
              </a:rPr>
              <a:t>Figure 28. </a:t>
            </a:r>
            <a:r>
              <a:rPr lang="en-GB" sz="1100" b="1" i="0" u="none" strike="noStrike" kern="1200" spc="0" baseline="0" dirty="0" smtClean="0">
                <a:solidFill>
                  <a:schemeClr val="accent2"/>
                </a:solidFill>
                <a:latin typeface="+mn-lt"/>
                <a:ea typeface="+mn-ea"/>
                <a:cs typeface="+mn-cs"/>
              </a:rPr>
              <a:t>Conditions that are essential for a stay in accommodation this summer</a:t>
            </a:r>
            <a:r>
              <a:rPr lang="en-GB" sz="1100" b="1" dirty="0" smtClean="0">
                <a:solidFill>
                  <a:schemeClr val="accent2"/>
                </a:solidFill>
              </a:rPr>
              <a:t>, Percentage and</a:t>
            </a:r>
            <a:r>
              <a:rPr lang="en-GB" sz="1100" b="1" baseline="0" dirty="0" smtClean="0">
                <a:solidFill>
                  <a:schemeClr val="accent2"/>
                </a:solidFill>
              </a:rPr>
              <a:t> Net Percentages</a:t>
            </a:r>
            <a:r>
              <a:rPr lang="en-GB" sz="1100" b="1" dirty="0" smtClean="0">
                <a:solidFill>
                  <a:schemeClr val="accent2"/>
                </a:solidFill>
              </a:rPr>
              <a:t> Week 7, UK</a:t>
            </a:r>
            <a:endParaRPr lang="en-GB" sz="1100" b="1" dirty="0">
              <a:solidFill>
                <a:schemeClr val="accent2"/>
              </a:solidFill>
            </a:endParaRPr>
          </a:p>
        </c:rich>
      </c:tx>
      <c:layout>
        <c:manualLayout>
          <c:xMode val="edge"/>
          <c:yMode val="edge"/>
          <c:x val="5.4489829396325462E-2"/>
          <c:y val="0"/>
        </c:manualLayout>
      </c:layout>
      <c:overlay val="0"/>
      <c:spPr>
        <a:noFill/>
        <a:ln>
          <a:noFill/>
        </a:ln>
        <a:effectLst/>
      </c:spPr>
      <c:txPr>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3.6486984484793782E-2"/>
          <c:y val="0.26831331234200401"/>
          <c:w val="0.93531612703593581"/>
          <c:h val="0.38505951301043095"/>
        </c:manualLayout>
      </c:layout>
      <c:barChart>
        <c:barDir val="col"/>
        <c:grouping val="clustered"/>
        <c:varyColors val="0"/>
        <c:ser>
          <c:idx val="0"/>
          <c:order val="0"/>
          <c:tx>
            <c:strRef>
              <c:f>Sheet1!$B$1</c:f>
              <c:strCache>
                <c:ptCount val="1"/>
                <c:pt idx="0">
                  <c:v>Week 1</c:v>
                </c:pt>
              </c:strCache>
            </c:strRef>
          </c:tx>
          <c:spPr>
            <a:solidFill>
              <a:schemeClr val="accent1">
                <a:alpha val="99000"/>
              </a:schemeClr>
            </a:solidFill>
            <a:ln>
              <a:noFill/>
            </a:ln>
            <a:effectLst/>
          </c:spPr>
          <c:invertIfNegative val="0"/>
          <c:dPt>
            <c:idx val="0"/>
            <c:invertIfNegative val="0"/>
            <c:bubble3D val="0"/>
            <c:spPr>
              <a:solidFill>
                <a:schemeClr val="accent5">
                  <a:alpha val="99000"/>
                </a:schemeClr>
              </a:solidFill>
              <a:ln>
                <a:noFill/>
              </a:ln>
              <a:effectLst/>
            </c:spPr>
            <c:extLst>
              <c:ext xmlns:c16="http://schemas.microsoft.com/office/drawing/2014/chart" uri="{C3380CC4-5D6E-409C-BE32-E72D297353CC}">
                <c16:uniqueId val="{00000001-469A-4C7E-BF6C-093BF919001A}"/>
              </c:ext>
            </c:extLst>
          </c:dPt>
          <c:dPt>
            <c:idx val="1"/>
            <c:invertIfNegative val="0"/>
            <c:bubble3D val="0"/>
            <c:spPr>
              <a:solidFill>
                <a:srgbClr val="120742">
                  <a:alpha val="99000"/>
                </a:srgbClr>
              </a:solidFill>
              <a:ln>
                <a:noFill/>
              </a:ln>
              <a:effectLst/>
            </c:spPr>
            <c:extLst>
              <c:ext xmlns:c16="http://schemas.microsoft.com/office/drawing/2014/chart" uri="{C3380CC4-5D6E-409C-BE32-E72D297353CC}">
                <c16:uniqueId val="{00000003-469A-4C7E-BF6C-093BF919001A}"/>
              </c:ext>
            </c:extLst>
          </c:dPt>
          <c:dPt>
            <c:idx val="2"/>
            <c:invertIfNegative val="0"/>
            <c:bubble3D val="0"/>
            <c:spPr>
              <a:solidFill>
                <a:schemeClr val="accent5">
                  <a:alpha val="99000"/>
                </a:schemeClr>
              </a:solidFill>
              <a:ln>
                <a:noFill/>
              </a:ln>
              <a:effectLst/>
            </c:spPr>
            <c:extLst>
              <c:ext xmlns:c16="http://schemas.microsoft.com/office/drawing/2014/chart" uri="{C3380CC4-5D6E-409C-BE32-E72D297353CC}">
                <c16:uniqueId val="{00000005-469A-4C7E-BF6C-093BF919001A}"/>
              </c:ext>
            </c:extLst>
          </c:dPt>
          <c:dPt>
            <c:idx val="3"/>
            <c:invertIfNegative val="0"/>
            <c:bubble3D val="0"/>
            <c:spPr>
              <a:solidFill>
                <a:schemeClr val="accent2">
                  <a:alpha val="99000"/>
                </a:schemeClr>
              </a:solidFill>
              <a:ln>
                <a:noFill/>
              </a:ln>
              <a:effectLst/>
            </c:spPr>
            <c:extLst>
              <c:ext xmlns:c16="http://schemas.microsoft.com/office/drawing/2014/chart" uri="{C3380CC4-5D6E-409C-BE32-E72D297353CC}">
                <c16:uniqueId val="{00000007-469A-4C7E-BF6C-093BF919001A}"/>
              </c:ext>
            </c:extLst>
          </c:dPt>
          <c:dPt>
            <c:idx val="4"/>
            <c:invertIfNegative val="0"/>
            <c:bubble3D val="0"/>
            <c:spPr>
              <a:solidFill>
                <a:schemeClr val="accent3">
                  <a:alpha val="99000"/>
                </a:schemeClr>
              </a:solidFill>
              <a:ln>
                <a:noFill/>
              </a:ln>
              <a:effectLst/>
            </c:spPr>
            <c:extLst>
              <c:ext xmlns:c16="http://schemas.microsoft.com/office/drawing/2014/chart" uri="{C3380CC4-5D6E-409C-BE32-E72D297353CC}">
                <c16:uniqueId val="{00000009-469A-4C7E-BF6C-093BF919001A}"/>
              </c:ext>
            </c:extLst>
          </c:dPt>
          <c:dPt>
            <c:idx val="5"/>
            <c:invertIfNegative val="0"/>
            <c:bubble3D val="0"/>
            <c:spPr>
              <a:solidFill>
                <a:schemeClr val="accent3">
                  <a:alpha val="99000"/>
                </a:schemeClr>
              </a:solidFill>
              <a:ln>
                <a:noFill/>
              </a:ln>
              <a:effectLst/>
            </c:spPr>
            <c:extLst>
              <c:ext xmlns:c16="http://schemas.microsoft.com/office/drawing/2014/chart" uri="{C3380CC4-5D6E-409C-BE32-E72D297353CC}">
                <c16:uniqueId val="{0000000B-469A-4C7E-BF6C-093BF919001A}"/>
              </c:ext>
            </c:extLst>
          </c:dPt>
          <c:dPt>
            <c:idx val="6"/>
            <c:invertIfNegative val="0"/>
            <c:bubble3D val="0"/>
            <c:spPr>
              <a:solidFill>
                <a:srgbClr val="C00000">
                  <a:alpha val="99000"/>
                </a:srgbClr>
              </a:solidFill>
              <a:ln>
                <a:noFill/>
              </a:ln>
              <a:effectLst/>
            </c:spPr>
            <c:extLst>
              <c:ext xmlns:c16="http://schemas.microsoft.com/office/drawing/2014/chart" uri="{C3380CC4-5D6E-409C-BE32-E72D297353CC}">
                <c16:uniqueId val="{0000000D-469A-4C7E-BF6C-093BF919001A}"/>
              </c:ext>
            </c:extLst>
          </c:dPt>
          <c:dPt>
            <c:idx val="7"/>
            <c:invertIfNegative val="0"/>
            <c:bubble3D val="0"/>
            <c:spPr>
              <a:solidFill>
                <a:schemeClr val="accent1">
                  <a:alpha val="99000"/>
                </a:schemeClr>
              </a:solidFill>
              <a:ln>
                <a:noFill/>
              </a:ln>
              <a:effectLst/>
            </c:spPr>
            <c:extLst>
              <c:ext xmlns:c16="http://schemas.microsoft.com/office/drawing/2014/chart" uri="{C3380CC4-5D6E-409C-BE32-E72D297353CC}">
                <c16:uniqueId val="{0000000F-469A-4C7E-BF6C-093BF919001A}"/>
              </c:ext>
            </c:extLst>
          </c:dPt>
          <c:dPt>
            <c:idx val="8"/>
            <c:invertIfNegative val="0"/>
            <c:bubble3D val="0"/>
            <c:spPr>
              <a:solidFill>
                <a:schemeClr val="accent5">
                  <a:alpha val="99000"/>
                </a:schemeClr>
              </a:solidFill>
              <a:ln>
                <a:noFill/>
              </a:ln>
              <a:effectLst/>
            </c:spPr>
            <c:extLst>
              <c:ext xmlns:c16="http://schemas.microsoft.com/office/drawing/2014/chart" uri="{C3380CC4-5D6E-409C-BE32-E72D297353CC}">
                <c16:uniqueId val="{00000011-469A-4C7E-BF6C-093BF919001A}"/>
              </c:ext>
            </c:extLst>
          </c:dPt>
          <c:dPt>
            <c:idx val="9"/>
            <c:invertIfNegative val="0"/>
            <c:bubble3D val="0"/>
            <c:spPr>
              <a:solidFill>
                <a:schemeClr val="accent2">
                  <a:alpha val="99000"/>
                </a:schemeClr>
              </a:solidFill>
              <a:ln>
                <a:noFill/>
              </a:ln>
              <a:effectLst/>
            </c:spPr>
            <c:extLst>
              <c:ext xmlns:c16="http://schemas.microsoft.com/office/drawing/2014/chart" uri="{C3380CC4-5D6E-409C-BE32-E72D297353CC}">
                <c16:uniqueId val="{00000013-469A-4C7E-BF6C-093BF919001A}"/>
              </c:ext>
            </c:extLst>
          </c:dPt>
          <c:dPt>
            <c:idx val="10"/>
            <c:invertIfNegative val="0"/>
            <c:bubble3D val="0"/>
            <c:spPr>
              <a:solidFill>
                <a:srgbClr val="EE5622">
                  <a:alpha val="99000"/>
                </a:srgbClr>
              </a:solidFill>
              <a:ln>
                <a:noFill/>
              </a:ln>
              <a:effectLst/>
            </c:spPr>
            <c:extLst>
              <c:ext xmlns:c16="http://schemas.microsoft.com/office/drawing/2014/chart" uri="{C3380CC4-5D6E-409C-BE32-E72D297353CC}">
                <c16:uniqueId val="{00000015-469A-4C7E-BF6C-093BF919001A}"/>
              </c:ext>
            </c:extLst>
          </c:dPt>
          <c:dPt>
            <c:idx val="11"/>
            <c:invertIfNegative val="0"/>
            <c:bubble3D val="0"/>
            <c:spPr>
              <a:solidFill>
                <a:schemeClr val="accent3">
                  <a:alpha val="99000"/>
                </a:schemeClr>
              </a:solidFill>
              <a:ln>
                <a:noFill/>
              </a:ln>
              <a:effectLst/>
            </c:spPr>
            <c:extLst>
              <c:ext xmlns:c16="http://schemas.microsoft.com/office/drawing/2014/chart" uri="{C3380CC4-5D6E-409C-BE32-E72D297353CC}">
                <c16:uniqueId val="{00000017-469A-4C7E-BF6C-093BF919001A}"/>
              </c:ext>
            </c:extLst>
          </c:dPt>
          <c:dPt>
            <c:idx val="12"/>
            <c:invertIfNegative val="0"/>
            <c:bubble3D val="0"/>
            <c:spPr>
              <a:solidFill>
                <a:schemeClr val="accent3">
                  <a:alpha val="99000"/>
                </a:schemeClr>
              </a:solidFill>
              <a:ln>
                <a:noFill/>
              </a:ln>
              <a:effectLst/>
            </c:spPr>
            <c:extLst>
              <c:ext xmlns:c16="http://schemas.microsoft.com/office/drawing/2014/chart" uri="{C3380CC4-5D6E-409C-BE32-E72D297353CC}">
                <c16:uniqueId val="{00000019-469A-4C7E-BF6C-093BF919001A}"/>
              </c:ext>
            </c:extLst>
          </c:dPt>
          <c:dPt>
            <c:idx val="13"/>
            <c:invertIfNegative val="0"/>
            <c:bubble3D val="0"/>
            <c:spPr>
              <a:solidFill>
                <a:schemeClr val="accent5">
                  <a:alpha val="99000"/>
                </a:schemeClr>
              </a:solidFill>
              <a:ln>
                <a:noFill/>
              </a:ln>
              <a:effectLst/>
            </c:spPr>
            <c:extLst>
              <c:ext xmlns:c16="http://schemas.microsoft.com/office/drawing/2014/chart" uri="{C3380CC4-5D6E-409C-BE32-E72D297353CC}">
                <c16:uniqueId val="{0000001B-469A-4C7E-BF6C-093BF919001A}"/>
              </c:ext>
            </c:extLst>
          </c:dPt>
          <c:dPt>
            <c:idx val="14"/>
            <c:invertIfNegative val="0"/>
            <c:bubble3D val="0"/>
            <c:spPr>
              <a:solidFill>
                <a:schemeClr val="accent2">
                  <a:alpha val="99000"/>
                </a:schemeClr>
              </a:solidFill>
              <a:ln>
                <a:noFill/>
              </a:ln>
              <a:effectLst/>
            </c:spPr>
            <c:extLst>
              <c:ext xmlns:c16="http://schemas.microsoft.com/office/drawing/2014/chart" uri="{C3380CC4-5D6E-409C-BE32-E72D297353CC}">
                <c16:uniqueId val="{0000001D-469A-4C7E-BF6C-093BF919001A}"/>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accen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Sheet1!$A$2:$A$17</c:f>
              <c:strCache>
                <c:ptCount val="16"/>
                <c:pt idx="0">
                  <c:v>Plentiful hand sanitizers</c:v>
                </c:pt>
                <c:pt idx="1">
                  <c:v>Free cancellation</c:v>
                </c:pt>
                <c:pt idx="2">
                  <c:v>Enhanced cleaning regimes</c:v>
                </c:pt>
                <c:pt idx="3">
                  <c:v>Enforced social distancing</c:v>
                </c:pt>
                <c:pt idx="4">
                  <c:v>Daily staff health checks</c:v>
                </c:pt>
                <c:pt idx="5">
                  <c:v>Staff to wear face masks</c:v>
                </c:pt>
                <c:pt idx="6">
                  <c:v>Management of communal areas (e.g. games areas, bars, restaurants, toilets etc.)</c:v>
                </c:pt>
                <c:pt idx="7">
                  <c:v>Transferable bookings to a later date</c:v>
                </c:pt>
                <c:pt idx="8">
                  <c:v>Contactless check-in and payments</c:v>
                </c:pt>
                <c:pt idx="9">
                  <c:v>Significantly reduced capacity</c:v>
                </c:pt>
                <c:pt idx="10">
                  <c:v>Government certification for complying with hygiene and distancing guidelines</c:v>
                </c:pt>
                <c:pt idx="11">
                  <c:v>Daily guest health checks</c:v>
                </c:pt>
                <c:pt idx="12">
                  <c:v>Guests to wear face masks</c:v>
                </c:pt>
                <c:pt idx="13">
                  <c:v>Packaged food only (no open buffets)</c:v>
                </c:pt>
                <c:pt idx="14">
                  <c:v>Closure of communal areas (e.g. games areas, bars, restaurants, toilets etc.)</c:v>
                </c:pt>
                <c:pt idx="15">
                  <c:v>Ability to pay in instalments</c:v>
                </c:pt>
              </c:strCache>
            </c:strRef>
          </c:cat>
          <c:val>
            <c:numRef>
              <c:f>Sheet1!$B$2:$B$17</c:f>
              <c:numCache>
                <c:formatCode>0</c:formatCode>
                <c:ptCount val="16"/>
                <c:pt idx="0">
                  <c:v>55</c:v>
                </c:pt>
                <c:pt idx="1">
                  <c:v>52</c:v>
                </c:pt>
                <c:pt idx="2">
                  <c:v>52</c:v>
                </c:pt>
                <c:pt idx="3">
                  <c:v>46</c:v>
                </c:pt>
                <c:pt idx="4">
                  <c:v>43</c:v>
                </c:pt>
                <c:pt idx="5">
                  <c:v>43</c:v>
                </c:pt>
                <c:pt idx="6">
                  <c:v>43</c:v>
                </c:pt>
                <c:pt idx="7">
                  <c:v>43</c:v>
                </c:pt>
                <c:pt idx="8">
                  <c:v>42</c:v>
                </c:pt>
                <c:pt idx="9">
                  <c:v>42</c:v>
                </c:pt>
                <c:pt idx="10">
                  <c:v>41</c:v>
                </c:pt>
                <c:pt idx="11">
                  <c:v>35</c:v>
                </c:pt>
                <c:pt idx="12">
                  <c:v>34</c:v>
                </c:pt>
                <c:pt idx="13">
                  <c:v>33</c:v>
                </c:pt>
                <c:pt idx="14">
                  <c:v>19</c:v>
                </c:pt>
                <c:pt idx="15">
                  <c:v>17</c:v>
                </c:pt>
              </c:numCache>
            </c:numRef>
          </c:val>
          <c:extLst>
            <c:ext xmlns:c16="http://schemas.microsoft.com/office/drawing/2014/chart" uri="{C3380CC4-5D6E-409C-BE32-E72D297353CC}">
              <c16:uniqueId val="{00000000-0588-43A9-A0FF-9E46CE161628}"/>
            </c:ext>
          </c:extLst>
        </c:ser>
        <c:ser>
          <c:idx val="1"/>
          <c:order val="1"/>
          <c:tx>
            <c:strRef>
              <c:f>Sheet1!$C$1</c:f>
              <c:strCache>
                <c:ptCount val="1"/>
                <c:pt idx="0">
                  <c:v>25/05/2020</c:v>
                </c:pt>
              </c:strCache>
            </c:strRef>
          </c:tx>
          <c:spPr>
            <a:solidFill>
              <a:schemeClr val="accent2"/>
            </a:solidFill>
            <a:ln>
              <a:noFill/>
            </a:ln>
            <a:effectLst/>
          </c:spPr>
          <c:invertIfNegative val="0"/>
          <c:cat>
            <c:strRef>
              <c:f>Sheet1!$A$2:$A$17</c:f>
              <c:strCache>
                <c:ptCount val="16"/>
                <c:pt idx="0">
                  <c:v>Plentiful hand sanitizers</c:v>
                </c:pt>
                <c:pt idx="1">
                  <c:v>Free cancellation</c:v>
                </c:pt>
                <c:pt idx="2">
                  <c:v>Enhanced cleaning regimes</c:v>
                </c:pt>
                <c:pt idx="3">
                  <c:v>Enforced social distancing</c:v>
                </c:pt>
                <c:pt idx="4">
                  <c:v>Daily staff health checks</c:v>
                </c:pt>
                <c:pt idx="5">
                  <c:v>Staff to wear face masks</c:v>
                </c:pt>
                <c:pt idx="6">
                  <c:v>Management of communal areas (e.g. games areas, bars, restaurants, toilets etc.)</c:v>
                </c:pt>
                <c:pt idx="7">
                  <c:v>Transferable bookings to a later date</c:v>
                </c:pt>
                <c:pt idx="8">
                  <c:v>Contactless check-in and payments</c:v>
                </c:pt>
                <c:pt idx="9">
                  <c:v>Significantly reduced capacity</c:v>
                </c:pt>
                <c:pt idx="10">
                  <c:v>Government certification for complying with hygiene and distancing guidelines</c:v>
                </c:pt>
                <c:pt idx="11">
                  <c:v>Daily guest health checks</c:v>
                </c:pt>
                <c:pt idx="12">
                  <c:v>Guests to wear face masks</c:v>
                </c:pt>
                <c:pt idx="13">
                  <c:v>Packaged food only (no open buffets)</c:v>
                </c:pt>
                <c:pt idx="14">
                  <c:v>Closure of communal areas (e.g. games areas, bars, restaurants, toilets etc.)</c:v>
                </c:pt>
                <c:pt idx="15">
                  <c:v>Ability to pay in instalments</c:v>
                </c:pt>
              </c:strCache>
            </c:strRef>
          </c:cat>
          <c:val>
            <c:numRef>
              <c:f>Sheet1!$C$2:$C$17</c:f>
            </c:numRef>
          </c:val>
          <c:extLst>
            <c:ext xmlns:c16="http://schemas.microsoft.com/office/drawing/2014/chart" uri="{C3380CC4-5D6E-409C-BE32-E72D297353CC}">
              <c16:uniqueId val="{00000001-0588-43A9-A0FF-9E46CE161628}"/>
            </c:ext>
          </c:extLst>
        </c:ser>
        <c:dLbls>
          <c:showLegendKey val="0"/>
          <c:showVal val="0"/>
          <c:showCatName val="0"/>
          <c:showSerName val="0"/>
          <c:showPercent val="0"/>
          <c:showBubbleSize val="0"/>
        </c:dLbls>
        <c:gapWidth val="219"/>
        <c:axId val="-1197765168"/>
        <c:axId val="-1197766800"/>
      </c:barChart>
      <c:catAx>
        <c:axId val="-11977651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1197766800"/>
        <c:crosses val="autoZero"/>
        <c:auto val="1"/>
        <c:lblAlgn val="ctr"/>
        <c:lblOffset val="100"/>
        <c:noMultiLvlLbl val="0"/>
      </c:catAx>
      <c:valAx>
        <c:axId val="-1197766800"/>
        <c:scaling>
          <c:orientation val="minMax"/>
          <c:max val="100"/>
          <c:min val="1"/>
        </c:scaling>
        <c:delete val="1"/>
        <c:axPos val="l"/>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crossAx val="-11977651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l">
              <a:defRPr/>
            </a:pPr>
            <a:r>
              <a:rPr lang="en-GB" sz="1200" b="1" i="0" baseline="0" dirty="0" smtClean="0">
                <a:solidFill>
                  <a:schemeClr val="accent2"/>
                </a:solidFill>
                <a:effectLst/>
              </a:rPr>
              <a:t>Figure 3.  Perceptions of when things will return ‘close to normal’</a:t>
            </a:r>
          </a:p>
          <a:p>
            <a:pPr algn="l">
              <a:defRPr/>
            </a:pPr>
            <a:r>
              <a:rPr lang="en-GB" sz="1200" b="1" i="0" baseline="0" dirty="0" smtClean="0">
                <a:solidFill>
                  <a:schemeClr val="accent2"/>
                </a:solidFill>
                <a:effectLst/>
              </a:rPr>
              <a:t>Percentage Week 7, UK</a:t>
            </a:r>
            <a:endParaRPr lang="en-GB" sz="1200" b="1" dirty="0">
              <a:solidFill>
                <a:schemeClr val="accent2"/>
              </a:solidFill>
              <a:effectLst/>
            </a:endParaRPr>
          </a:p>
        </c:rich>
      </c:tx>
      <c:layout>
        <c:manualLayout>
          <c:xMode val="edge"/>
          <c:yMode val="edge"/>
          <c:x val="2.595438963791327E-4"/>
          <c:y val="0"/>
        </c:manualLayout>
      </c:layout>
      <c:overlay val="0"/>
    </c:title>
    <c:autoTitleDeleted val="0"/>
    <c:plotArea>
      <c:layout>
        <c:manualLayout>
          <c:layoutTarget val="inner"/>
          <c:xMode val="edge"/>
          <c:yMode val="edge"/>
          <c:x val="6.8836772778436944E-2"/>
          <c:y val="0.13057214464733261"/>
          <c:w val="0.78995946132755224"/>
          <c:h val="0.58030727612682498"/>
        </c:manualLayout>
      </c:layout>
      <c:barChart>
        <c:barDir val="col"/>
        <c:grouping val="clustered"/>
        <c:varyColors val="0"/>
        <c:ser>
          <c:idx val="0"/>
          <c:order val="0"/>
          <c:tx>
            <c:strRef>
              <c:f>Sheet1!$B$1</c:f>
              <c:strCache>
                <c:ptCount val="1"/>
                <c:pt idx="0">
                  <c:v>Week 5</c:v>
                </c:pt>
              </c:strCache>
            </c:strRef>
          </c:tx>
          <c:spPr>
            <a:solidFill>
              <a:schemeClr val="accent3"/>
            </a:solidFill>
            <a:ln>
              <a:noFill/>
            </a:ln>
            <a:effectLst/>
          </c:spPr>
          <c:invertIfNegative val="0"/>
          <c:dPt>
            <c:idx val="0"/>
            <c:invertIfNegative val="0"/>
            <c:bubble3D val="0"/>
            <c:spPr>
              <a:solidFill>
                <a:schemeClr val="accent3">
                  <a:lumMod val="50000"/>
                </a:schemeClr>
              </a:solidFill>
              <a:ln>
                <a:noFill/>
              </a:ln>
              <a:effectLst/>
            </c:spPr>
            <c:extLst>
              <c:ext xmlns:c16="http://schemas.microsoft.com/office/drawing/2014/chart" uri="{C3380CC4-5D6E-409C-BE32-E72D297353CC}">
                <c16:uniqueId val="{00000001-6BBB-4243-A032-775CCB892FB3}"/>
              </c:ext>
            </c:extLst>
          </c:dPt>
          <c:dPt>
            <c:idx val="1"/>
            <c:invertIfNegative val="0"/>
            <c:bubble3D val="0"/>
            <c:spPr>
              <a:solidFill>
                <a:schemeClr val="accent3">
                  <a:lumMod val="75000"/>
                </a:schemeClr>
              </a:solidFill>
              <a:ln>
                <a:noFill/>
              </a:ln>
              <a:effectLst/>
            </c:spPr>
            <c:extLst>
              <c:ext xmlns:c16="http://schemas.microsoft.com/office/drawing/2014/chart" uri="{C3380CC4-5D6E-409C-BE32-E72D297353CC}">
                <c16:uniqueId val="{00000003-6BBB-4243-A032-775CCB892FB3}"/>
              </c:ext>
            </c:extLst>
          </c:dPt>
          <c:dPt>
            <c:idx val="3"/>
            <c:invertIfNegative val="0"/>
            <c:bubble3D val="0"/>
            <c:spPr>
              <a:solidFill>
                <a:schemeClr val="accent3">
                  <a:lumMod val="60000"/>
                  <a:lumOff val="40000"/>
                </a:schemeClr>
              </a:solidFill>
              <a:ln>
                <a:noFill/>
              </a:ln>
              <a:effectLst/>
            </c:spPr>
            <c:extLst>
              <c:ext xmlns:c16="http://schemas.microsoft.com/office/drawing/2014/chart" uri="{C3380CC4-5D6E-409C-BE32-E72D297353CC}">
                <c16:uniqueId val="{00000005-6BBB-4243-A032-775CCB892FB3}"/>
              </c:ext>
            </c:extLst>
          </c:dPt>
          <c:dPt>
            <c:idx val="4"/>
            <c:invertIfNegative val="0"/>
            <c:bubble3D val="0"/>
            <c:spPr>
              <a:solidFill>
                <a:schemeClr val="accent3">
                  <a:lumMod val="40000"/>
                  <a:lumOff val="60000"/>
                </a:schemeClr>
              </a:solidFill>
              <a:ln>
                <a:noFill/>
              </a:ln>
              <a:effectLst/>
            </c:spPr>
            <c:extLst>
              <c:ext xmlns:c16="http://schemas.microsoft.com/office/drawing/2014/chart" uri="{C3380CC4-5D6E-409C-BE32-E72D297353CC}">
                <c16:uniqueId val="{00000007-6BBB-4243-A032-775CCB892FB3}"/>
              </c:ext>
            </c:extLst>
          </c:dPt>
          <c:dPt>
            <c:idx val="6"/>
            <c:invertIfNegative val="0"/>
            <c:bubble3D val="0"/>
            <c:spPr>
              <a:solidFill>
                <a:schemeClr val="accent3">
                  <a:lumMod val="20000"/>
                  <a:lumOff val="80000"/>
                </a:schemeClr>
              </a:solidFill>
              <a:ln>
                <a:noFill/>
              </a:ln>
              <a:effectLst/>
            </c:spPr>
            <c:extLst>
              <c:ext xmlns:c16="http://schemas.microsoft.com/office/drawing/2014/chart" uri="{C3380CC4-5D6E-409C-BE32-E72D297353CC}">
                <c16:uniqueId val="{00000009-6BBB-4243-A032-775CCB892FB3}"/>
              </c:ext>
            </c:extLst>
          </c:dPt>
          <c:dPt>
            <c:idx val="8"/>
            <c:invertIfNegative val="0"/>
            <c:bubble3D val="0"/>
            <c:spPr>
              <a:solidFill>
                <a:schemeClr val="bg1">
                  <a:lumMod val="65000"/>
                </a:schemeClr>
              </a:solidFill>
              <a:ln>
                <a:noFill/>
              </a:ln>
              <a:effectLst/>
            </c:spPr>
            <c:extLst>
              <c:ext xmlns:c16="http://schemas.microsoft.com/office/drawing/2014/chart" uri="{C3380CC4-5D6E-409C-BE32-E72D297353CC}">
                <c16:uniqueId val="{0000000B-6BBB-4243-A032-775CCB892FB3}"/>
              </c:ext>
            </c:extLst>
          </c:dPt>
          <c:dPt>
            <c:idx val="10"/>
            <c:invertIfNegative val="0"/>
            <c:bubble3D val="0"/>
            <c:spPr>
              <a:solidFill>
                <a:schemeClr val="bg1">
                  <a:lumMod val="75000"/>
                </a:schemeClr>
              </a:solidFill>
              <a:ln>
                <a:noFill/>
              </a:ln>
              <a:effectLst/>
            </c:spPr>
            <c:extLst>
              <c:ext xmlns:c16="http://schemas.microsoft.com/office/drawing/2014/chart" uri="{C3380CC4-5D6E-409C-BE32-E72D297353CC}">
                <c16:uniqueId val="{0000000D-6BBB-4243-A032-775CCB892FB3}"/>
              </c:ext>
            </c:extLst>
          </c:dPt>
          <c:dPt>
            <c:idx val="12"/>
            <c:invertIfNegative val="0"/>
            <c:bubble3D val="0"/>
            <c:spPr>
              <a:solidFill>
                <a:schemeClr val="bg1">
                  <a:lumMod val="85000"/>
                </a:schemeClr>
              </a:solidFill>
              <a:ln>
                <a:noFill/>
              </a:ln>
              <a:effectLst/>
            </c:spPr>
            <c:extLst>
              <c:ext xmlns:c16="http://schemas.microsoft.com/office/drawing/2014/chart" uri="{C3380CC4-5D6E-409C-BE32-E72D297353CC}">
                <c16:uniqueId val="{0000000F-6BBB-4243-A032-775CCB892FB3}"/>
              </c:ext>
            </c:extLst>
          </c:dPt>
          <c:dPt>
            <c:idx val="14"/>
            <c:invertIfNegative val="0"/>
            <c:bubble3D val="0"/>
            <c:spPr>
              <a:solidFill>
                <a:schemeClr val="bg1"/>
              </a:solidFill>
              <a:ln>
                <a:solidFill>
                  <a:schemeClr val="bg1">
                    <a:lumMod val="65000"/>
                  </a:schemeClr>
                </a:solidFill>
              </a:ln>
              <a:effectLst/>
            </c:spPr>
            <c:extLst>
              <c:ext xmlns:c16="http://schemas.microsoft.com/office/drawing/2014/chart" uri="{C3380CC4-5D6E-409C-BE32-E72D297353CC}">
                <c16:uniqueId val="{00000011-6BBB-4243-A032-775CCB892FB3}"/>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Sheet1!$A$2:$A$16</c:f>
              <c:strCache>
                <c:ptCount val="8"/>
                <c:pt idx="0">
                  <c:v>Jul-20</c:v>
                </c:pt>
                <c:pt idx="1">
                  <c:v>Aug-20</c:v>
                </c:pt>
                <c:pt idx="2">
                  <c:v>Sep-20</c:v>
                </c:pt>
                <c:pt idx="3">
                  <c:v>Oct-Dec 2020</c:v>
                </c:pt>
                <c:pt idx="4">
                  <c:v>Jan-Mar 2021</c:v>
                </c:pt>
                <c:pt idx="5">
                  <c:v>Later 2021</c:v>
                </c:pt>
                <c:pt idx="6">
                  <c:v>2022 or later</c:v>
                </c:pt>
                <c:pt idx="7">
                  <c:v>Never</c:v>
                </c:pt>
              </c:strCache>
            </c:strRef>
          </c:cat>
          <c:val>
            <c:numRef>
              <c:f>Sheet1!$B$2:$B$16</c:f>
              <c:numCache>
                <c:formatCode>0%</c:formatCode>
                <c:ptCount val="8"/>
                <c:pt idx="0">
                  <c:v>0.02</c:v>
                </c:pt>
                <c:pt idx="1">
                  <c:v>0.03</c:v>
                </c:pt>
                <c:pt idx="2">
                  <c:v>0.1</c:v>
                </c:pt>
                <c:pt idx="3">
                  <c:v>0.2</c:v>
                </c:pt>
                <c:pt idx="4">
                  <c:v>0.28999999999999998</c:v>
                </c:pt>
                <c:pt idx="5">
                  <c:v>0.27</c:v>
                </c:pt>
                <c:pt idx="6">
                  <c:v>7.0000000000000007E-2</c:v>
                </c:pt>
                <c:pt idx="7">
                  <c:v>0.03</c:v>
                </c:pt>
              </c:numCache>
            </c:numRef>
          </c:val>
          <c:extLst>
            <c:ext xmlns:c16="http://schemas.microsoft.com/office/drawing/2014/chart" uri="{C3380CC4-5D6E-409C-BE32-E72D297353CC}">
              <c16:uniqueId val="{00000000-4056-A442-AF6B-94D25177A5AF}"/>
            </c:ext>
          </c:extLst>
        </c:ser>
        <c:dLbls>
          <c:showLegendKey val="0"/>
          <c:showVal val="0"/>
          <c:showCatName val="0"/>
          <c:showSerName val="0"/>
          <c:showPercent val="0"/>
          <c:showBubbleSize val="0"/>
        </c:dLbls>
        <c:gapWidth val="50"/>
        <c:overlap val="-27"/>
        <c:axId val="-952263056"/>
        <c:axId val="-952253264"/>
      </c:barChart>
      <c:lineChart>
        <c:grouping val="standard"/>
        <c:varyColors val="0"/>
        <c:ser>
          <c:idx val="1"/>
          <c:order val="1"/>
          <c:tx>
            <c:strRef>
              <c:f>Sheet1!$C$1</c:f>
              <c:strCache>
                <c:ptCount val="1"/>
                <c:pt idx="0">
                  <c:v>18-22/05/2020 </c:v>
                </c:pt>
              </c:strCache>
            </c:strRef>
          </c:tx>
          <c:spPr>
            <a:ln w="28575" cap="rnd">
              <a:solidFill>
                <a:schemeClr val="tx1"/>
              </a:solidFill>
              <a:round/>
            </a:ln>
            <a:effectLst/>
          </c:spPr>
          <c:marker>
            <c:symbol val="circle"/>
            <c:size val="11"/>
            <c:spPr>
              <a:solidFill>
                <a:schemeClr val="tx1"/>
              </a:solidFill>
              <a:ln w="22225">
                <a:solidFill>
                  <a:schemeClr val="tx1"/>
                </a:solidFill>
              </a:ln>
              <a:effectLst/>
            </c:spPr>
          </c:marker>
          <c:dPt>
            <c:idx val="5"/>
            <c:marker>
              <c:symbol val="none"/>
            </c:marker>
            <c:bubble3D val="0"/>
            <c:extLst>
              <c:ext xmlns:c16="http://schemas.microsoft.com/office/drawing/2014/chart" uri="{C3380CC4-5D6E-409C-BE32-E72D297353CC}">
                <c16:uniqueId val="{00000012-6BBB-4243-A032-775CCB892FB3}"/>
              </c:ext>
            </c:extLst>
          </c:dPt>
          <c:dPt>
            <c:idx val="7"/>
            <c:marker>
              <c:symbol val="none"/>
            </c:marker>
            <c:bubble3D val="0"/>
            <c:extLst>
              <c:ext xmlns:c16="http://schemas.microsoft.com/office/drawing/2014/chart" uri="{C3380CC4-5D6E-409C-BE32-E72D297353CC}">
                <c16:uniqueId val="{00000013-6BBB-4243-A032-775CCB892FB3}"/>
              </c:ext>
            </c:extLst>
          </c:dPt>
          <c:dPt>
            <c:idx val="9"/>
            <c:marker>
              <c:symbol val="none"/>
            </c:marker>
            <c:bubble3D val="0"/>
            <c:extLst>
              <c:ext xmlns:c16="http://schemas.microsoft.com/office/drawing/2014/chart" uri="{C3380CC4-5D6E-409C-BE32-E72D297353CC}">
                <c16:uniqueId val="{00000014-6BBB-4243-A032-775CCB892FB3}"/>
              </c:ext>
            </c:extLst>
          </c:dPt>
          <c:dPt>
            <c:idx val="11"/>
            <c:marker>
              <c:symbol val="none"/>
            </c:marker>
            <c:bubble3D val="0"/>
            <c:extLst>
              <c:ext xmlns:c16="http://schemas.microsoft.com/office/drawing/2014/chart" uri="{C3380CC4-5D6E-409C-BE32-E72D297353CC}">
                <c16:uniqueId val="{00000015-6BBB-4243-A032-775CCB892FB3}"/>
              </c:ext>
            </c:extLst>
          </c:dPt>
          <c:dPt>
            <c:idx val="13"/>
            <c:marker>
              <c:symbol val="none"/>
            </c:marker>
            <c:bubble3D val="0"/>
            <c:extLst>
              <c:ext xmlns:c16="http://schemas.microsoft.com/office/drawing/2014/chart" uri="{C3380CC4-5D6E-409C-BE32-E72D297353CC}">
                <c16:uniqueId val="{00000016-6BBB-4243-A032-775CCB892FB3}"/>
              </c:ext>
            </c:extLst>
          </c:dPt>
          <c:dLbls>
            <c:dLbl>
              <c:idx val="5"/>
              <c:delete val="1"/>
              <c:extLst>
                <c:ext xmlns:c15="http://schemas.microsoft.com/office/drawing/2012/chart" uri="{CE6537A1-D6FC-4f65-9D91-7224C49458BB}"/>
                <c:ext xmlns:c16="http://schemas.microsoft.com/office/drawing/2014/chart" uri="{C3380CC4-5D6E-409C-BE32-E72D297353CC}">
                  <c16:uniqueId val="{00000012-6BBB-4243-A032-775CCB892FB3}"/>
                </c:ext>
              </c:extLst>
            </c:dLbl>
            <c:dLbl>
              <c:idx val="7"/>
              <c:delete val="1"/>
              <c:extLst>
                <c:ext xmlns:c15="http://schemas.microsoft.com/office/drawing/2012/chart" uri="{CE6537A1-D6FC-4f65-9D91-7224C49458BB}"/>
                <c:ext xmlns:c16="http://schemas.microsoft.com/office/drawing/2014/chart" uri="{C3380CC4-5D6E-409C-BE32-E72D297353CC}">
                  <c16:uniqueId val="{00000013-6BBB-4243-A032-775CCB892FB3}"/>
                </c:ext>
              </c:extLst>
            </c:dLbl>
            <c:dLbl>
              <c:idx val="9"/>
              <c:delete val="1"/>
              <c:extLst>
                <c:ext xmlns:c15="http://schemas.microsoft.com/office/drawing/2012/chart" uri="{CE6537A1-D6FC-4f65-9D91-7224C49458BB}"/>
                <c:ext xmlns:c16="http://schemas.microsoft.com/office/drawing/2014/chart" uri="{C3380CC4-5D6E-409C-BE32-E72D297353CC}">
                  <c16:uniqueId val="{00000014-6BBB-4243-A032-775CCB892FB3}"/>
                </c:ext>
              </c:extLst>
            </c:dLbl>
            <c:dLbl>
              <c:idx val="11"/>
              <c:delete val="1"/>
              <c:extLst>
                <c:ext xmlns:c15="http://schemas.microsoft.com/office/drawing/2012/chart" uri="{CE6537A1-D6FC-4f65-9D91-7224C49458BB}"/>
                <c:ext xmlns:c16="http://schemas.microsoft.com/office/drawing/2014/chart" uri="{C3380CC4-5D6E-409C-BE32-E72D297353CC}">
                  <c16:uniqueId val="{00000015-6BBB-4243-A032-775CCB892FB3}"/>
                </c:ext>
              </c:extLst>
            </c:dLbl>
            <c:dLbl>
              <c:idx val="13"/>
              <c:delete val="1"/>
              <c:extLst>
                <c:ext xmlns:c15="http://schemas.microsoft.com/office/drawing/2012/chart" uri="{CE6537A1-D6FC-4f65-9D91-7224C49458BB}"/>
                <c:ext xmlns:c16="http://schemas.microsoft.com/office/drawing/2014/chart" uri="{C3380CC4-5D6E-409C-BE32-E72D297353CC}">
                  <c16:uniqueId val="{00000016-6BBB-4243-A032-775CCB892FB3}"/>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Sheet1!$A$2:$A$16</c:f>
              <c:strCache>
                <c:ptCount val="8"/>
                <c:pt idx="0">
                  <c:v>Jul-20</c:v>
                </c:pt>
                <c:pt idx="1">
                  <c:v>Aug-20</c:v>
                </c:pt>
                <c:pt idx="2">
                  <c:v>Sep-20</c:v>
                </c:pt>
                <c:pt idx="3">
                  <c:v>Oct-Dec 2020</c:v>
                </c:pt>
                <c:pt idx="4">
                  <c:v>Jan-Mar 2021</c:v>
                </c:pt>
                <c:pt idx="5">
                  <c:v>Later 2021</c:v>
                </c:pt>
                <c:pt idx="6">
                  <c:v>2022 or later</c:v>
                </c:pt>
                <c:pt idx="7">
                  <c:v>Never</c:v>
                </c:pt>
              </c:strCache>
            </c:strRef>
          </c:cat>
          <c:val>
            <c:numRef>
              <c:f>Sheet1!$C$2:$C$16</c:f>
            </c:numRef>
          </c:val>
          <c:smooth val="0"/>
          <c:extLst>
            <c:ext xmlns:c16="http://schemas.microsoft.com/office/drawing/2014/chart" uri="{C3380CC4-5D6E-409C-BE32-E72D297353CC}">
              <c16:uniqueId val="{00000017-6BBB-4243-A032-775CCB892FB3}"/>
            </c:ext>
          </c:extLst>
        </c:ser>
        <c:dLbls>
          <c:showLegendKey val="0"/>
          <c:showVal val="0"/>
          <c:showCatName val="0"/>
          <c:showSerName val="0"/>
          <c:showPercent val="0"/>
          <c:showBubbleSize val="0"/>
        </c:dLbls>
        <c:marker val="1"/>
        <c:smooth val="0"/>
        <c:axId val="-952256528"/>
        <c:axId val="-952252720"/>
      </c:lineChart>
      <c:catAx>
        <c:axId val="-95226305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952253264"/>
        <c:crosses val="autoZero"/>
        <c:auto val="1"/>
        <c:lblAlgn val="ctr"/>
        <c:lblOffset val="100"/>
        <c:noMultiLvlLbl val="0"/>
      </c:catAx>
      <c:valAx>
        <c:axId val="-952253264"/>
        <c:scaling>
          <c:orientation val="minMax"/>
        </c:scaling>
        <c:delete val="0"/>
        <c:axPos val="l"/>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crossAx val="-952263056"/>
        <c:crosses val="autoZero"/>
        <c:crossBetween val="between"/>
      </c:valAx>
      <c:valAx>
        <c:axId val="-952252720"/>
        <c:scaling>
          <c:orientation val="minMax"/>
          <c:max val="1.5"/>
          <c:min val="0"/>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crossAx val="-952256528"/>
        <c:crosses val="max"/>
        <c:crossBetween val="between"/>
      </c:valAx>
      <c:catAx>
        <c:axId val="-952256528"/>
        <c:scaling>
          <c:orientation val="minMax"/>
        </c:scaling>
        <c:delete val="1"/>
        <c:axPos val="b"/>
        <c:numFmt formatCode="General" sourceLinked="1"/>
        <c:majorTickMark val="out"/>
        <c:minorTickMark val="none"/>
        <c:tickLblPos val="nextTo"/>
        <c:crossAx val="-952252720"/>
        <c:crosses val="autoZero"/>
        <c:auto val="1"/>
        <c:lblAlgn val="ctr"/>
        <c:lblOffset val="100"/>
        <c:noMultiLvlLbl val="0"/>
      </c:catAx>
      <c:spPr>
        <a:noFill/>
        <a:ln>
          <a:noFill/>
        </a:ln>
        <a:effectLst/>
      </c:spPr>
    </c:plotArea>
    <c:legend>
      <c:legendPos val="r"/>
      <c:legendEntry>
        <c:idx val="0"/>
        <c:delete val="1"/>
      </c:legendEntry>
      <c:layout>
        <c:manualLayout>
          <c:xMode val="edge"/>
          <c:yMode val="edge"/>
          <c:x val="0.64674398599830685"/>
          <c:y val="0.46672745355452122"/>
          <c:w val="0.25390329433499043"/>
          <c:h val="8.2712177268568249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l">
              <a:defRPr/>
            </a:pPr>
            <a:r>
              <a:rPr lang="en-GB" sz="1000" b="1" i="0" baseline="0" dirty="0" smtClean="0">
                <a:solidFill>
                  <a:schemeClr val="accent2"/>
                </a:solidFill>
                <a:effectLst/>
              </a:rPr>
              <a:t>Figure 4.  Proportion expecting normality </a:t>
            </a:r>
            <a:r>
              <a:rPr lang="en-GB" sz="1000" b="1" i="0" u="sng" baseline="0" dirty="0" smtClean="0">
                <a:solidFill>
                  <a:schemeClr val="accent2"/>
                </a:solidFill>
                <a:effectLst/>
              </a:rPr>
              <a:t>by September</a:t>
            </a:r>
            <a:r>
              <a:rPr lang="en-GB" sz="1000" b="1" i="0" baseline="0" dirty="0" smtClean="0">
                <a:solidFill>
                  <a:schemeClr val="accent2"/>
                </a:solidFill>
                <a:effectLst/>
              </a:rPr>
              <a:t>, Percentage week-on-week, UK</a:t>
            </a:r>
            <a:endParaRPr lang="en-GB" sz="1000" dirty="0">
              <a:solidFill>
                <a:schemeClr val="accent2"/>
              </a:solidFill>
              <a:effectLst/>
            </a:endParaRPr>
          </a:p>
        </c:rich>
      </c:tx>
      <c:layout>
        <c:manualLayout>
          <c:xMode val="edge"/>
          <c:yMode val="edge"/>
          <c:x val="1.4287968241759299E-3"/>
          <c:y val="4.7701895455474222E-2"/>
        </c:manualLayout>
      </c:layout>
      <c:overlay val="0"/>
    </c:title>
    <c:autoTitleDeleted val="0"/>
    <c:plotArea>
      <c:layout/>
      <c:barChart>
        <c:barDir val="col"/>
        <c:grouping val="clustered"/>
        <c:varyColors val="0"/>
        <c:ser>
          <c:idx val="0"/>
          <c:order val="0"/>
          <c:tx>
            <c:strRef>
              <c:f>Sheet1!$B$1</c:f>
              <c:strCache>
                <c:ptCount val="1"/>
                <c:pt idx="0">
                  <c:v>Series 1</c:v>
                </c:pt>
              </c:strCache>
            </c:strRef>
          </c:tx>
          <c:spPr>
            <a:solidFill>
              <a:schemeClr val="accent3"/>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accent3"/>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Sheet1!$A$2:$A$11</c:f>
              <c:strCache>
                <c:ptCount val="7"/>
                <c:pt idx="0">
                  <c:v>Week 1</c:v>
                </c:pt>
                <c:pt idx="1">
                  <c:v>Week 2</c:v>
                </c:pt>
                <c:pt idx="2">
                  <c:v>Week 3</c:v>
                </c:pt>
                <c:pt idx="3">
                  <c:v>Week 4</c:v>
                </c:pt>
                <c:pt idx="4">
                  <c:v>Week 5</c:v>
                </c:pt>
                <c:pt idx="5">
                  <c:v>Week 6</c:v>
                </c:pt>
                <c:pt idx="6">
                  <c:v>Week 7</c:v>
                </c:pt>
              </c:strCache>
            </c:strRef>
          </c:cat>
          <c:val>
            <c:numRef>
              <c:f>Sheet1!$B$2:$B$11</c:f>
              <c:numCache>
                <c:formatCode>General</c:formatCode>
                <c:ptCount val="7"/>
                <c:pt idx="0">
                  <c:v>0.32</c:v>
                </c:pt>
                <c:pt idx="1">
                  <c:v>0.3</c:v>
                </c:pt>
                <c:pt idx="2">
                  <c:v>0.28999999999999998</c:v>
                </c:pt>
                <c:pt idx="3">
                  <c:v>0.23</c:v>
                </c:pt>
                <c:pt idx="4">
                  <c:v>0.18</c:v>
                </c:pt>
                <c:pt idx="5">
                  <c:v>0.17</c:v>
                </c:pt>
                <c:pt idx="6">
                  <c:v>0.15</c:v>
                </c:pt>
              </c:numCache>
            </c:numRef>
          </c:val>
          <c:extLst>
            <c:ext xmlns:c16="http://schemas.microsoft.com/office/drawing/2014/chart" uri="{C3380CC4-5D6E-409C-BE32-E72D297353CC}">
              <c16:uniqueId val="{00000000-F683-0149-9989-8DC87DECFA0D}"/>
            </c:ext>
          </c:extLst>
        </c:ser>
        <c:dLbls>
          <c:showLegendKey val="0"/>
          <c:showVal val="0"/>
          <c:showCatName val="0"/>
          <c:showSerName val="0"/>
          <c:showPercent val="0"/>
          <c:showBubbleSize val="0"/>
        </c:dLbls>
        <c:gapWidth val="20"/>
        <c:overlap val="-27"/>
        <c:axId val="-952266864"/>
        <c:axId val="-952266320"/>
      </c:barChart>
      <c:catAx>
        <c:axId val="-952266864"/>
        <c:scaling>
          <c:orientation val="minMax"/>
        </c:scaling>
        <c:delete val="0"/>
        <c:axPos val="b"/>
        <c:numFmt formatCode="General" sourceLinked="1"/>
        <c:majorTickMark val="out"/>
        <c:minorTickMark val="none"/>
        <c:tickLblPos val="nextTo"/>
        <c:spPr>
          <a:noFill/>
          <a:ln w="9525" cap="flat" cmpd="sng" algn="ctr">
            <a:solidFill>
              <a:schemeClr val="bg1">
                <a:lumMod val="50000"/>
              </a:schemeClr>
            </a:solidFill>
            <a:round/>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952266320"/>
        <c:crosses val="autoZero"/>
        <c:auto val="1"/>
        <c:lblAlgn val="ctr"/>
        <c:lblOffset val="100"/>
        <c:noMultiLvlLbl val="0"/>
      </c:catAx>
      <c:valAx>
        <c:axId val="-952266320"/>
        <c:scaling>
          <c:orientation val="minMax"/>
          <c:max val="1"/>
        </c:scaling>
        <c:delete val="1"/>
        <c:axPos val="l"/>
        <c:numFmt formatCode="General" sourceLinked="1"/>
        <c:majorTickMark val="out"/>
        <c:minorTickMark val="none"/>
        <c:tickLblPos val="nextTo"/>
        <c:crossAx val="-9522668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l">
              <a:defRPr/>
            </a:pPr>
            <a:r>
              <a:rPr lang="en-GB" sz="1000" b="1" i="0" baseline="0" dirty="0" smtClean="0">
                <a:solidFill>
                  <a:schemeClr val="accent2"/>
                </a:solidFill>
                <a:effectLst/>
              </a:rPr>
              <a:t>Figure 5.  Proportion expecting normality </a:t>
            </a:r>
            <a:r>
              <a:rPr lang="en-GB" sz="1000" b="1" i="0" u="sng" baseline="0" dirty="0" smtClean="0">
                <a:solidFill>
                  <a:schemeClr val="accent2"/>
                </a:solidFill>
                <a:effectLst/>
              </a:rPr>
              <a:t>by December</a:t>
            </a:r>
            <a:r>
              <a:rPr lang="en-GB" sz="1000" b="1" i="0" baseline="0" dirty="0" smtClean="0">
                <a:solidFill>
                  <a:schemeClr val="accent2"/>
                </a:solidFill>
                <a:effectLst/>
              </a:rPr>
              <a:t>, Percentage week-on-week, UK</a:t>
            </a:r>
          </a:p>
        </c:rich>
      </c:tx>
      <c:layout>
        <c:manualLayout>
          <c:xMode val="edge"/>
          <c:yMode val="edge"/>
          <c:x val="1.4287968241759299E-3"/>
          <c:y val="4.7701895455474222E-2"/>
        </c:manualLayout>
      </c:layout>
      <c:overlay val="0"/>
    </c:title>
    <c:autoTitleDeleted val="0"/>
    <c:plotArea>
      <c:layout/>
      <c:barChart>
        <c:barDir val="col"/>
        <c:grouping val="clustered"/>
        <c:varyColors val="0"/>
        <c:ser>
          <c:idx val="0"/>
          <c:order val="0"/>
          <c:tx>
            <c:strRef>
              <c:f>Sheet1!$B$1</c:f>
              <c:strCache>
                <c:ptCount val="1"/>
                <c:pt idx="0">
                  <c:v>Series 1</c:v>
                </c:pt>
              </c:strCache>
            </c:strRef>
          </c:tx>
          <c:spPr>
            <a:solidFill>
              <a:schemeClr val="accent3"/>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accent3"/>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Sheet1!$A$2:$A$11</c:f>
              <c:strCache>
                <c:ptCount val="7"/>
                <c:pt idx="0">
                  <c:v>Week 1</c:v>
                </c:pt>
                <c:pt idx="1">
                  <c:v>Week 2</c:v>
                </c:pt>
                <c:pt idx="2">
                  <c:v>Week 3</c:v>
                </c:pt>
                <c:pt idx="3">
                  <c:v>Week 4</c:v>
                </c:pt>
                <c:pt idx="4">
                  <c:v>Week 5</c:v>
                </c:pt>
                <c:pt idx="5">
                  <c:v>Week 6</c:v>
                </c:pt>
                <c:pt idx="6">
                  <c:v>Week 7</c:v>
                </c:pt>
              </c:strCache>
            </c:strRef>
          </c:cat>
          <c:val>
            <c:numRef>
              <c:f>Sheet1!$B$2:$B$11</c:f>
              <c:numCache>
                <c:formatCode>General</c:formatCode>
                <c:ptCount val="7"/>
                <c:pt idx="0">
                  <c:v>0.54</c:v>
                </c:pt>
                <c:pt idx="1">
                  <c:v>0.53</c:v>
                </c:pt>
                <c:pt idx="2">
                  <c:v>0.52</c:v>
                </c:pt>
                <c:pt idx="3">
                  <c:v>0.49</c:v>
                </c:pt>
                <c:pt idx="4">
                  <c:v>0.41</c:v>
                </c:pt>
                <c:pt idx="5">
                  <c:v>0.39</c:v>
                </c:pt>
                <c:pt idx="6">
                  <c:v>0.35</c:v>
                </c:pt>
              </c:numCache>
            </c:numRef>
          </c:val>
          <c:extLst>
            <c:ext xmlns:c16="http://schemas.microsoft.com/office/drawing/2014/chart" uri="{C3380CC4-5D6E-409C-BE32-E72D297353CC}">
              <c16:uniqueId val="{00000000-F683-0149-9989-8DC87DECFA0D}"/>
            </c:ext>
          </c:extLst>
        </c:ser>
        <c:dLbls>
          <c:showLegendKey val="0"/>
          <c:showVal val="0"/>
          <c:showCatName val="0"/>
          <c:showSerName val="0"/>
          <c:showPercent val="0"/>
          <c:showBubbleSize val="0"/>
        </c:dLbls>
        <c:gapWidth val="20"/>
        <c:overlap val="-27"/>
        <c:axId val="-952255440"/>
        <c:axId val="-952254896"/>
      </c:barChart>
      <c:catAx>
        <c:axId val="-952255440"/>
        <c:scaling>
          <c:orientation val="minMax"/>
        </c:scaling>
        <c:delete val="0"/>
        <c:axPos val="b"/>
        <c:numFmt formatCode="General" sourceLinked="1"/>
        <c:majorTickMark val="out"/>
        <c:minorTickMark val="none"/>
        <c:tickLblPos val="nextTo"/>
        <c:spPr>
          <a:noFill/>
          <a:ln w="9525" cap="flat" cmpd="sng" algn="ctr">
            <a:solidFill>
              <a:schemeClr val="bg1">
                <a:lumMod val="50000"/>
              </a:schemeClr>
            </a:solidFill>
            <a:round/>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952254896"/>
        <c:crosses val="autoZero"/>
        <c:auto val="1"/>
        <c:lblAlgn val="ctr"/>
        <c:lblOffset val="100"/>
        <c:noMultiLvlLbl val="0"/>
      </c:catAx>
      <c:valAx>
        <c:axId val="-952254896"/>
        <c:scaling>
          <c:orientation val="minMax"/>
          <c:max val="1"/>
        </c:scaling>
        <c:delete val="1"/>
        <c:axPos val="l"/>
        <c:numFmt formatCode="General" sourceLinked="1"/>
        <c:majorTickMark val="out"/>
        <c:minorTickMark val="none"/>
        <c:tickLblPos val="nextTo"/>
        <c:crossAx val="-9522554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r>
              <a:rPr lang="en-GB" sz="1100" b="1" dirty="0" smtClean="0">
                <a:solidFill>
                  <a:schemeClr val="accent2"/>
                </a:solidFill>
              </a:rPr>
              <a:t>Figure 6. Level of comfort conducting a range of activities separately</a:t>
            </a:r>
            <a:r>
              <a:rPr lang="en-GB" sz="1100" b="1" baseline="0" dirty="0" smtClean="0">
                <a:solidFill>
                  <a:schemeClr val="accent2"/>
                </a:solidFill>
              </a:rPr>
              <a:t> and combined</a:t>
            </a:r>
            <a:r>
              <a:rPr lang="en-GB" sz="1100" b="1" dirty="0" smtClean="0">
                <a:solidFill>
                  <a:schemeClr val="accent2"/>
                </a:solidFill>
              </a:rPr>
              <a:t>, Average Score</a:t>
            </a:r>
            <a:r>
              <a:rPr lang="en-GB" sz="1100" b="1" baseline="0" dirty="0" smtClean="0">
                <a:solidFill>
                  <a:schemeClr val="accent2"/>
                </a:solidFill>
              </a:rPr>
              <a:t> week-on-week where 1= not at all comfortable doing activity and 4= very comfortable doing activity</a:t>
            </a:r>
            <a:r>
              <a:rPr lang="en-GB" sz="1100" b="1" dirty="0" smtClean="0">
                <a:solidFill>
                  <a:schemeClr val="accent2"/>
                </a:solidFill>
              </a:rPr>
              <a:t>, UK</a:t>
            </a:r>
            <a:endParaRPr lang="en-GB" sz="1100" b="1" dirty="0">
              <a:solidFill>
                <a:schemeClr val="accent2"/>
              </a:solidFill>
            </a:endParaRPr>
          </a:p>
        </c:rich>
      </c:tx>
      <c:layout>
        <c:manualLayout>
          <c:xMode val="edge"/>
          <c:yMode val="edge"/>
          <c:x val="3.2316632630978757E-4"/>
          <c:y val="0"/>
        </c:manualLayout>
      </c:layout>
      <c:overlay val="0"/>
      <c:spPr>
        <a:noFill/>
        <a:ln>
          <a:noFill/>
        </a:ln>
        <a:effectLst/>
      </c:spPr>
      <c:txPr>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3.6486984484793782E-2"/>
          <c:y val="0.21612993006746639"/>
          <c:w val="0.95667582774169158"/>
          <c:h val="0.46990716764431284"/>
        </c:manualLayout>
      </c:layout>
      <c:barChart>
        <c:barDir val="col"/>
        <c:grouping val="clustered"/>
        <c:varyColors val="0"/>
        <c:ser>
          <c:idx val="0"/>
          <c:order val="0"/>
          <c:tx>
            <c:strRef>
              <c:f>Sheet1!$B$1</c:f>
              <c:strCache>
                <c:ptCount val="1"/>
                <c:pt idx="0">
                  <c:v>Week 1</c:v>
                </c:pt>
              </c:strCache>
            </c:strRef>
          </c:tx>
          <c:spPr>
            <a:solidFill>
              <a:schemeClr val="accent1">
                <a:alpha val="99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accen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Sheet1!$A$2:$A$15</c:f>
              <c:strCache>
                <c:ptCount val="5"/>
                <c:pt idx="0">
                  <c:v>Comfort average</c:v>
                </c:pt>
                <c:pt idx="1">
                  <c:v>Going for a walk in a country park/ local trail</c:v>
                </c:pt>
                <c:pt idx="2">
                  <c:v>Shopping in your local shopping centre</c:v>
                </c:pt>
                <c:pt idx="3">
                  <c:v>Eating at a restaurant</c:v>
                </c:pt>
                <c:pt idx="4">
                  <c:v>Travelling by public transport</c:v>
                </c:pt>
              </c:strCache>
            </c:strRef>
          </c:cat>
          <c:val>
            <c:numRef>
              <c:f>Sheet1!$B$2:$B$15</c:f>
              <c:numCache>
                <c:formatCode>0.0</c:formatCode>
                <c:ptCount val="5"/>
                <c:pt idx="0">
                  <c:v>2.2000000000000002</c:v>
                </c:pt>
                <c:pt idx="1">
                  <c:v>3</c:v>
                </c:pt>
                <c:pt idx="2">
                  <c:v>2.2000000000000002</c:v>
                </c:pt>
                <c:pt idx="3">
                  <c:v>1.8</c:v>
                </c:pt>
                <c:pt idx="4">
                  <c:v>1.8</c:v>
                </c:pt>
              </c:numCache>
            </c:numRef>
          </c:val>
          <c:extLst>
            <c:ext xmlns:c16="http://schemas.microsoft.com/office/drawing/2014/chart" uri="{C3380CC4-5D6E-409C-BE32-E72D297353CC}">
              <c16:uniqueId val="{00000000-C0F0-4016-9DE6-4D521A079E7B}"/>
            </c:ext>
          </c:extLst>
        </c:ser>
        <c:ser>
          <c:idx val="1"/>
          <c:order val="1"/>
          <c:tx>
            <c:strRef>
              <c:f>Sheet1!$C$1</c:f>
              <c:strCache>
                <c:ptCount val="1"/>
                <c:pt idx="0">
                  <c:v>Week 2</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accent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Sheet1!$A$2:$A$15</c:f>
              <c:strCache>
                <c:ptCount val="5"/>
                <c:pt idx="0">
                  <c:v>Comfort average</c:v>
                </c:pt>
                <c:pt idx="1">
                  <c:v>Going for a walk in a country park/ local trail</c:v>
                </c:pt>
                <c:pt idx="2">
                  <c:v>Shopping in your local shopping centre</c:v>
                </c:pt>
                <c:pt idx="3">
                  <c:v>Eating at a restaurant</c:v>
                </c:pt>
                <c:pt idx="4">
                  <c:v>Travelling by public transport</c:v>
                </c:pt>
              </c:strCache>
            </c:strRef>
          </c:cat>
          <c:val>
            <c:numRef>
              <c:f>Sheet1!$C$2:$C$15</c:f>
              <c:numCache>
                <c:formatCode>0.0</c:formatCode>
                <c:ptCount val="5"/>
                <c:pt idx="0">
                  <c:v>2.2500000000000004</c:v>
                </c:pt>
                <c:pt idx="1">
                  <c:v>3.1</c:v>
                </c:pt>
                <c:pt idx="2">
                  <c:v>2.2000000000000002</c:v>
                </c:pt>
                <c:pt idx="3">
                  <c:v>1.9</c:v>
                </c:pt>
                <c:pt idx="4">
                  <c:v>1.8</c:v>
                </c:pt>
              </c:numCache>
            </c:numRef>
          </c:val>
          <c:extLst>
            <c:ext xmlns:c16="http://schemas.microsoft.com/office/drawing/2014/chart" uri="{C3380CC4-5D6E-409C-BE32-E72D297353CC}">
              <c16:uniqueId val="{00000001-C0F0-4016-9DE6-4D521A079E7B}"/>
            </c:ext>
          </c:extLst>
        </c:ser>
        <c:ser>
          <c:idx val="2"/>
          <c:order val="2"/>
          <c:tx>
            <c:strRef>
              <c:f>Sheet1!$D$1</c:f>
              <c:strCache>
                <c:ptCount val="1"/>
                <c:pt idx="0">
                  <c:v>Week 3</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Sheet1!$A$2:$A$15</c:f>
              <c:strCache>
                <c:ptCount val="5"/>
                <c:pt idx="0">
                  <c:v>Comfort average</c:v>
                </c:pt>
                <c:pt idx="1">
                  <c:v>Going for a walk in a country park/ local trail</c:v>
                </c:pt>
                <c:pt idx="2">
                  <c:v>Shopping in your local shopping centre</c:v>
                </c:pt>
                <c:pt idx="3">
                  <c:v>Eating at a restaurant</c:v>
                </c:pt>
                <c:pt idx="4">
                  <c:v>Travelling by public transport</c:v>
                </c:pt>
              </c:strCache>
            </c:strRef>
          </c:cat>
          <c:val>
            <c:numRef>
              <c:f>Sheet1!$D$2:$D$15</c:f>
              <c:numCache>
                <c:formatCode>0.0</c:formatCode>
                <c:ptCount val="5"/>
                <c:pt idx="0">
                  <c:v>2.3250000000000002</c:v>
                </c:pt>
                <c:pt idx="1">
                  <c:v>3.2</c:v>
                </c:pt>
                <c:pt idx="2">
                  <c:v>2.2999999999999998</c:v>
                </c:pt>
                <c:pt idx="3">
                  <c:v>2</c:v>
                </c:pt>
                <c:pt idx="4">
                  <c:v>1.8</c:v>
                </c:pt>
              </c:numCache>
            </c:numRef>
          </c:val>
          <c:extLst>
            <c:ext xmlns:c16="http://schemas.microsoft.com/office/drawing/2014/chart" uri="{C3380CC4-5D6E-409C-BE32-E72D297353CC}">
              <c16:uniqueId val="{00000000-476F-439B-AD98-83E42932D5B0}"/>
            </c:ext>
          </c:extLst>
        </c:ser>
        <c:ser>
          <c:idx val="3"/>
          <c:order val="3"/>
          <c:tx>
            <c:strRef>
              <c:f>Sheet1!$E$1</c:f>
              <c:strCache>
                <c:ptCount val="1"/>
                <c:pt idx="0">
                  <c:v>Week 4</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rgbClr val="F9A526"/>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Sheet1!$A$2:$A$15</c:f>
              <c:strCache>
                <c:ptCount val="5"/>
                <c:pt idx="0">
                  <c:v>Comfort average</c:v>
                </c:pt>
                <c:pt idx="1">
                  <c:v>Going for a walk in a country park/ local trail</c:v>
                </c:pt>
                <c:pt idx="2">
                  <c:v>Shopping in your local shopping centre</c:v>
                </c:pt>
                <c:pt idx="3">
                  <c:v>Eating at a restaurant</c:v>
                </c:pt>
                <c:pt idx="4">
                  <c:v>Travelling by public transport</c:v>
                </c:pt>
              </c:strCache>
            </c:strRef>
          </c:cat>
          <c:val>
            <c:numRef>
              <c:f>Sheet1!$E$2:$E$15</c:f>
              <c:numCache>
                <c:formatCode>0.0</c:formatCode>
                <c:ptCount val="5"/>
                <c:pt idx="0">
                  <c:v>2.3250000000000002</c:v>
                </c:pt>
                <c:pt idx="1">
                  <c:v>3.3</c:v>
                </c:pt>
                <c:pt idx="2">
                  <c:v>2.2999999999999998</c:v>
                </c:pt>
                <c:pt idx="3">
                  <c:v>1.9</c:v>
                </c:pt>
                <c:pt idx="4">
                  <c:v>1.8</c:v>
                </c:pt>
              </c:numCache>
            </c:numRef>
          </c:val>
          <c:extLst>
            <c:ext xmlns:c16="http://schemas.microsoft.com/office/drawing/2014/chart" uri="{C3380CC4-5D6E-409C-BE32-E72D297353CC}">
              <c16:uniqueId val="{00000001-476F-439B-AD98-83E42932D5B0}"/>
            </c:ext>
          </c:extLst>
        </c:ser>
        <c:ser>
          <c:idx val="4"/>
          <c:order val="4"/>
          <c:tx>
            <c:strRef>
              <c:f>Sheet1!$F$1</c:f>
              <c:strCache>
                <c:ptCount val="1"/>
                <c:pt idx="0">
                  <c:v>Week 5</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accent5"/>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Sheet1!$A$2:$A$15</c:f>
              <c:strCache>
                <c:ptCount val="5"/>
                <c:pt idx="0">
                  <c:v>Comfort average</c:v>
                </c:pt>
                <c:pt idx="1">
                  <c:v>Going for a walk in a country park/ local trail</c:v>
                </c:pt>
                <c:pt idx="2">
                  <c:v>Shopping in your local shopping centre</c:v>
                </c:pt>
                <c:pt idx="3">
                  <c:v>Eating at a restaurant</c:v>
                </c:pt>
                <c:pt idx="4">
                  <c:v>Travelling by public transport</c:v>
                </c:pt>
              </c:strCache>
            </c:strRef>
          </c:cat>
          <c:val>
            <c:numRef>
              <c:f>Sheet1!$F$2:$F$15</c:f>
              <c:numCache>
                <c:formatCode>0.0</c:formatCode>
                <c:ptCount val="5"/>
                <c:pt idx="0">
                  <c:v>2.35</c:v>
                </c:pt>
                <c:pt idx="1">
                  <c:v>3.2</c:v>
                </c:pt>
                <c:pt idx="2">
                  <c:v>2.2999999999999998</c:v>
                </c:pt>
                <c:pt idx="3">
                  <c:v>2</c:v>
                </c:pt>
                <c:pt idx="4">
                  <c:v>1.9</c:v>
                </c:pt>
              </c:numCache>
            </c:numRef>
          </c:val>
          <c:extLst>
            <c:ext xmlns:c16="http://schemas.microsoft.com/office/drawing/2014/chart" uri="{C3380CC4-5D6E-409C-BE32-E72D297353CC}">
              <c16:uniqueId val="{00000002-476F-439B-AD98-83E42932D5B0}"/>
            </c:ext>
          </c:extLst>
        </c:ser>
        <c:ser>
          <c:idx val="5"/>
          <c:order val="5"/>
          <c:tx>
            <c:strRef>
              <c:f>Sheet1!$G$1</c:f>
              <c:strCache>
                <c:ptCount val="1"/>
                <c:pt idx="0">
                  <c:v>Week 6</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rgbClr val="12074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Sheet1!$A$2:$A$15</c:f>
              <c:strCache>
                <c:ptCount val="5"/>
                <c:pt idx="0">
                  <c:v>Comfort average</c:v>
                </c:pt>
                <c:pt idx="1">
                  <c:v>Going for a walk in a country park/ local trail</c:v>
                </c:pt>
                <c:pt idx="2">
                  <c:v>Shopping in your local shopping centre</c:v>
                </c:pt>
                <c:pt idx="3">
                  <c:v>Eating at a restaurant</c:v>
                </c:pt>
                <c:pt idx="4">
                  <c:v>Travelling by public transport</c:v>
                </c:pt>
              </c:strCache>
            </c:strRef>
          </c:cat>
          <c:val>
            <c:numRef>
              <c:f>Sheet1!$G$2:$G$15</c:f>
              <c:numCache>
                <c:formatCode>0.0</c:formatCode>
                <c:ptCount val="5"/>
                <c:pt idx="0">
                  <c:v>2.375</c:v>
                </c:pt>
                <c:pt idx="1">
                  <c:v>3.2</c:v>
                </c:pt>
                <c:pt idx="2">
                  <c:v>2.4</c:v>
                </c:pt>
                <c:pt idx="3">
                  <c:v>2</c:v>
                </c:pt>
                <c:pt idx="4">
                  <c:v>1.9</c:v>
                </c:pt>
              </c:numCache>
            </c:numRef>
          </c:val>
          <c:extLst>
            <c:ext xmlns:c16="http://schemas.microsoft.com/office/drawing/2014/chart" uri="{C3380CC4-5D6E-409C-BE32-E72D297353CC}">
              <c16:uniqueId val="{00000003-476F-439B-AD98-83E42932D5B0}"/>
            </c:ext>
          </c:extLst>
        </c:ser>
        <c:ser>
          <c:idx val="6"/>
          <c:order val="6"/>
          <c:tx>
            <c:strRef>
              <c:f>Sheet1!$H$1</c:f>
              <c:strCache>
                <c:ptCount val="1"/>
                <c:pt idx="0">
                  <c:v>Week 7</c:v>
                </c:pt>
              </c:strCache>
            </c:strRef>
          </c:tx>
          <c:spPr>
            <a:solidFill>
              <a:schemeClr val="accent1">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accen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Sheet1!$A$2:$A$15</c:f>
              <c:strCache>
                <c:ptCount val="5"/>
                <c:pt idx="0">
                  <c:v>Comfort average</c:v>
                </c:pt>
                <c:pt idx="1">
                  <c:v>Going for a walk in a country park/ local trail</c:v>
                </c:pt>
                <c:pt idx="2">
                  <c:v>Shopping in your local shopping centre</c:v>
                </c:pt>
                <c:pt idx="3">
                  <c:v>Eating at a restaurant</c:v>
                </c:pt>
                <c:pt idx="4">
                  <c:v>Travelling by public transport</c:v>
                </c:pt>
              </c:strCache>
            </c:strRef>
          </c:cat>
          <c:val>
            <c:numRef>
              <c:f>Sheet1!$H$2:$H$15</c:f>
              <c:numCache>
                <c:formatCode>0.0</c:formatCode>
                <c:ptCount val="5"/>
                <c:pt idx="0">
                  <c:v>2.4750000000000001</c:v>
                </c:pt>
                <c:pt idx="1">
                  <c:v>3.3</c:v>
                </c:pt>
                <c:pt idx="2">
                  <c:v>2.5</c:v>
                </c:pt>
                <c:pt idx="3">
                  <c:v>2.1</c:v>
                </c:pt>
                <c:pt idx="4">
                  <c:v>2</c:v>
                </c:pt>
              </c:numCache>
            </c:numRef>
          </c:val>
          <c:extLst>
            <c:ext xmlns:c16="http://schemas.microsoft.com/office/drawing/2014/chart" uri="{C3380CC4-5D6E-409C-BE32-E72D297353CC}">
              <c16:uniqueId val="{00000004-476F-439B-AD98-83E42932D5B0}"/>
            </c:ext>
          </c:extLst>
        </c:ser>
        <c:dLbls>
          <c:showLegendKey val="0"/>
          <c:showVal val="0"/>
          <c:showCatName val="0"/>
          <c:showSerName val="0"/>
          <c:showPercent val="0"/>
          <c:showBubbleSize val="0"/>
        </c:dLbls>
        <c:gapWidth val="219"/>
        <c:axId val="-952260336"/>
        <c:axId val="-952264144"/>
      </c:barChart>
      <c:catAx>
        <c:axId val="-9522603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952264144"/>
        <c:crosses val="autoZero"/>
        <c:auto val="1"/>
        <c:lblAlgn val="ctr"/>
        <c:lblOffset val="100"/>
        <c:noMultiLvlLbl val="0"/>
      </c:catAx>
      <c:valAx>
        <c:axId val="-952264144"/>
        <c:scaling>
          <c:orientation val="minMax"/>
          <c:max val="4"/>
          <c:min val="1"/>
        </c:scaling>
        <c:delete val="0"/>
        <c:axPos val="l"/>
        <c:majorGridlines>
          <c:spPr>
            <a:ln w="9525" cap="flat" cmpd="sng" algn="ctr">
              <a:solidFill>
                <a:schemeClr val="tx1">
                  <a:lumMod val="15000"/>
                  <a:lumOff val="85000"/>
                </a:schemeClr>
              </a:solidFill>
              <a:round/>
            </a:ln>
            <a:effectLst/>
          </c:spPr>
        </c:majorGridlines>
        <c:numFmt formatCode="0.0"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5226033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r>
              <a:rPr lang="en-GB" sz="1100" b="1" dirty="0" smtClean="0">
                <a:solidFill>
                  <a:schemeClr val="accent2"/>
                </a:solidFill>
              </a:rPr>
              <a:t>Figure 7. Confidence in taking a UK</a:t>
            </a:r>
            <a:r>
              <a:rPr lang="en-GB" sz="1100" b="1" baseline="0" dirty="0" smtClean="0">
                <a:solidFill>
                  <a:schemeClr val="accent2"/>
                </a:solidFill>
              </a:rPr>
              <a:t> short break or holiday across a range of different months</a:t>
            </a:r>
            <a:r>
              <a:rPr lang="en-GB" sz="1100" b="1" dirty="0" smtClean="0">
                <a:solidFill>
                  <a:schemeClr val="accent2"/>
                </a:solidFill>
              </a:rPr>
              <a:t>, </a:t>
            </a:r>
          </a:p>
          <a:p>
            <a:pPr algn="l">
              <a:defRPr/>
            </a:pPr>
            <a:r>
              <a:rPr lang="en-GB" sz="1100" b="1" dirty="0" smtClean="0">
                <a:solidFill>
                  <a:schemeClr val="accent2"/>
                </a:solidFill>
              </a:rPr>
              <a:t>Percentage Week 7, UK</a:t>
            </a:r>
            <a:endParaRPr lang="en-GB" sz="1100" b="1" dirty="0">
              <a:solidFill>
                <a:schemeClr val="accent2"/>
              </a:solidFill>
            </a:endParaRPr>
          </a:p>
        </c:rich>
      </c:tx>
      <c:layout>
        <c:manualLayout>
          <c:xMode val="edge"/>
          <c:yMode val="edge"/>
          <c:x val="6.9526926856560139E-4"/>
          <c:y val="0"/>
        </c:manualLayout>
      </c:layout>
      <c:overlay val="0"/>
      <c:spPr>
        <a:noFill/>
        <a:ln>
          <a:noFill/>
        </a:ln>
        <a:effectLst/>
      </c:spPr>
      <c:txPr>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Fairly confident</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12074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Sheet1!$A$2:$A$7</c:f>
              <c:strCache>
                <c:ptCount val="5"/>
                <c:pt idx="0">
                  <c:v>July this year</c:v>
                </c:pt>
                <c:pt idx="1">
                  <c:v>August this year</c:v>
                </c:pt>
                <c:pt idx="2">
                  <c:v>September this year</c:v>
                </c:pt>
                <c:pt idx="3">
                  <c:v>October to December this year</c:v>
                </c:pt>
                <c:pt idx="4">
                  <c:v>January 2021 onwards</c:v>
                </c:pt>
              </c:strCache>
            </c:strRef>
          </c:cat>
          <c:val>
            <c:numRef>
              <c:f>Sheet1!$B$2:$B$7</c:f>
              <c:numCache>
                <c:formatCode>General</c:formatCode>
                <c:ptCount val="5"/>
                <c:pt idx="0">
                  <c:v>13</c:v>
                </c:pt>
                <c:pt idx="1">
                  <c:v>23</c:v>
                </c:pt>
                <c:pt idx="2">
                  <c:v>31</c:v>
                </c:pt>
                <c:pt idx="3">
                  <c:v>35</c:v>
                </c:pt>
                <c:pt idx="4">
                  <c:v>40</c:v>
                </c:pt>
              </c:numCache>
            </c:numRef>
          </c:val>
          <c:extLst>
            <c:ext xmlns:c16="http://schemas.microsoft.com/office/drawing/2014/chart" uri="{C3380CC4-5D6E-409C-BE32-E72D297353CC}">
              <c16:uniqueId val="{00000000-02B6-4878-8EAE-F83B680FC7F3}"/>
            </c:ext>
          </c:extLst>
        </c:ser>
        <c:ser>
          <c:idx val="1"/>
          <c:order val="1"/>
          <c:tx>
            <c:strRef>
              <c:f>Sheet1!$C$1</c:f>
              <c:strCache>
                <c:ptCount val="1"/>
                <c:pt idx="0">
                  <c:v>Very confident</c:v>
                </c:pt>
              </c:strCache>
            </c:strRef>
          </c:tx>
          <c:spPr>
            <a:solidFill>
              <a:schemeClr val="accent3">
                <a:lumMod val="40000"/>
                <a:lumOff val="60000"/>
              </a:schemeClr>
            </a:solidFill>
            <a:ln>
              <a:noFill/>
            </a:ln>
            <a:effectLst/>
          </c:spPr>
          <c:invertIfNegative val="0"/>
          <c:dLbls>
            <c:dLbl>
              <c:idx val="0"/>
              <c:layout>
                <c:manualLayout>
                  <c:x val="-1.5034768790708698E-3"/>
                  <c:y val="-4.921700223713646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02B6-4878-8EAE-F83B680FC7F3}"/>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12074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Sheet1!$A$2:$A$7</c:f>
              <c:strCache>
                <c:ptCount val="5"/>
                <c:pt idx="0">
                  <c:v>July this year</c:v>
                </c:pt>
                <c:pt idx="1">
                  <c:v>August this year</c:v>
                </c:pt>
                <c:pt idx="2">
                  <c:v>September this year</c:v>
                </c:pt>
                <c:pt idx="3">
                  <c:v>October to December this year</c:v>
                </c:pt>
                <c:pt idx="4">
                  <c:v>January 2021 onwards</c:v>
                </c:pt>
              </c:strCache>
            </c:strRef>
          </c:cat>
          <c:val>
            <c:numRef>
              <c:f>Sheet1!$C$2:$C$7</c:f>
              <c:numCache>
                <c:formatCode>General</c:formatCode>
                <c:ptCount val="5"/>
                <c:pt idx="0">
                  <c:v>8</c:v>
                </c:pt>
                <c:pt idx="1">
                  <c:v>8</c:v>
                </c:pt>
                <c:pt idx="2">
                  <c:v>12</c:v>
                </c:pt>
                <c:pt idx="3">
                  <c:v>17</c:v>
                </c:pt>
                <c:pt idx="4">
                  <c:v>29</c:v>
                </c:pt>
              </c:numCache>
            </c:numRef>
          </c:val>
          <c:extLst>
            <c:ext xmlns:c16="http://schemas.microsoft.com/office/drawing/2014/chart" uri="{C3380CC4-5D6E-409C-BE32-E72D297353CC}">
              <c16:uniqueId val="{00000002-02B6-4878-8EAE-F83B680FC7F3}"/>
            </c:ext>
          </c:extLst>
        </c:ser>
        <c:dLbls>
          <c:showLegendKey val="0"/>
          <c:showVal val="0"/>
          <c:showCatName val="0"/>
          <c:showSerName val="0"/>
          <c:showPercent val="0"/>
          <c:showBubbleSize val="0"/>
        </c:dLbls>
        <c:gapWidth val="150"/>
        <c:overlap val="100"/>
        <c:axId val="-953583664"/>
        <c:axId val="-953579312"/>
      </c:barChart>
      <c:catAx>
        <c:axId val="-953583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53579312"/>
        <c:crosses val="autoZero"/>
        <c:auto val="1"/>
        <c:lblAlgn val="ctr"/>
        <c:lblOffset val="100"/>
        <c:noMultiLvlLbl val="0"/>
      </c:catAx>
      <c:valAx>
        <c:axId val="-953579312"/>
        <c:scaling>
          <c:orientation val="minMax"/>
          <c:max val="100"/>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95358366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r>
              <a:rPr lang="en-GB" sz="1100" b="1" dirty="0" smtClean="0">
                <a:solidFill>
                  <a:schemeClr val="accent2"/>
                </a:solidFill>
              </a:rPr>
              <a:t>Figure 9. Top 5 reasons for not being confident about travelling from </a:t>
            </a:r>
            <a:r>
              <a:rPr lang="en-GB" sz="1100" b="1" u="sng" dirty="0" smtClean="0">
                <a:solidFill>
                  <a:schemeClr val="accent2"/>
                </a:solidFill>
              </a:rPr>
              <a:t>October onwards</a:t>
            </a:r>
            <a:r>
              <a:rPr lang="en-GB" sz="1100" b="1" dirty="0" smtClean="0">
                <a:solidFill>
                  <a:schemeClr val="accent2"/>
                </a:solidFill>
              </a:rPr>
              <a:t>, Percentage Week 7, UK</a:t>
            </a:r>
          </a:p>
        </c:rich>
      </c:tx>
      <c:layout>
        <c:manualLayout>
          <c:xMode val="edge"/>
          <c:yMode val="edge"/>
          <c:x val="3.23162593873064E-4"/>
          <c:y val="0"/>
        </c:manualLayout>
      </c:layout>
      <c:overlay val="0"/>
      <c:spPr>
        <a:noFill/>
        <a:ln>
          <a:noFill/>
        </a:ln>
        <a:effectLst/>
      </c:spPr>
      <c:txPr>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3.6486984484793782E-2"/>
          <c:y val="0.15796438196903237"/>
          <c:w val="0.95667582774169158"/>
          <c:h val="0.52807271574274683"/>
        </c:manualLayout>
      </c:layout>
      <c:barChart>
        <c:barDir val="col"/>
        <c:grouping val="clustered"/>
        <c:varyColors val="0"/>
        <c:ser>
          <c:idx val="0"/>
          <c:order val="0"/>
          <c:tx>
            <c:strRef>
              <c:f>Sheet1!$B$1</c:f>
              <c:strCache>
                <c:ptCount val="1"/>
                <c:pt idx="0">
                  <c:v>Week 1</c:v>
                </c:pt>
              </c:strCache>
            </c:strRef>
          </c:tx>
          <c:spPr>
            <a:solidFill>
              <a:schemeClr val="accent2">
                <a:alpha val="99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accen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Sheet1!$A$2:$A$14</c:f>
              <c:strCache>
                <c:ptCount val="5"/>
                <c:pt idx="0">
                  <c:v>I have concerns about catching COVID-19</c:v>
                </c:pt>
                <c:pt idx="1">
                  <c:v>Restrictions on travel from government (national or devolved)</c:v>
                </c:pt>
                <c:pt idx="2">
                  <c:v>It's not responsible to travel in this period</c:v>
                </c:pt>
                <c:pt idx="3">
                  <c:v>Fewer opportunities to eat/drink out</c:v>
                </c:pt>
                <c:pt idx="4">
                  <c:v>Personal finances</c:v>
                </c:pt>
              </c:strCache>
            </c:strRef>
          </c:cat>
          <c:val>
            <c:numRef>
              <c:f>Sheet1!$B$2:$B$14</c:f>
              <c:numCache>
                <c:formatCode>0</c:formatCode>
                <c:ptCount val="5"/>
                <c:pt idx="0">
                  <c:v>53</c:v>
                </c:pt>
                <c:pt idx="1">
                  <c:v>35</c:v>
                </c:pt>
                <c:pt idx="2">
                  <c:v>34</c:v>
                </c:pt>
                <c:pt idx="3">
                  <c:v>33</c:v>
                </c:pt>
                <c:pt idx="4">
                  <c:v>31</c:v>
                </c:pt>
              </c:numCache>
            </c:numRef>
          </c:val>
          <c:extLst>
            <c:ext xmlns:c16="http://schemas.microsoft.com/office/drawing/2014/chart" uri="{C3380CC4-5D6E-409C-BE32-E72D297353CC}">
              <c16:uniqueId val="{00000000-6D0B-4A2D-BED9-F3F64A993F49}"/>
            </c:ext>
          </c:extLst>
        </c:ser>
        <c:ser>
          <c:idx val="1"/>
          <c:order val="1"/>
          <c:tx>
            <c:strRef>
              <c:f>Sheet1!$C$1</c:f>
              <c:strCache>
                <c:ptCount val="1"/>
                <c:pt idx="0">
                  <c:v>25/05/2020</c:v>
                </c:pt>
              </c:strCache>
            </c:strRef>
          </c:tx>
          <c:spPr>
            <a:solidFill>
              <a:schemeClr val="accent2"/>
            </a:solidFill>
            <a:ln>
              <a:noFill/>
            </a:ln>
            <a:effectLst/>
          </c:spPr>
          <c:invertIfNegative val="0"/>
          <c:cat>
            <c:strRef>
              <c:f>Sheet1!$A$2:$A$14</c:f>
              <c:strCache>
                <c:ptCount val="5"/>
                <c:pt idx="0">
                  <c:v>I have concerns about catching COVID-19</c:v>
                </c:pt>
                <c:pt idx="1">
                  <c:v>Restrictions on travel from government (national or devolved)</c:v>
                </c:pt>
                <c:pt idx="2">
                  <c:v>It's not responsible to travel in this period</c:v>
                </c:pt>
                <c:pt idx="3">
                  <c:v>Fewer opportunities to eat/drink out</c:v>
                </c:pt>
                <c:pt idx="4">
                  <c:v>Personal finances</c:v>
                </c:pt>
              </c:strCache>
            </c:strRef>
          </c:cat>
          <c:val>
            <c:numRef>
              <c:f>Sheet1!$C$2:$C$14</c:f>
            </c:numRef>
          </c:val>
          <c:extLst>
            <c:ext xmlns:c16="http://schemas.microsoft.com/office/drawing/2014/chart" uri="{C3380CC4-5D6E-409C-BE32-E72D297353CC}">
              <c16:uniqueId val="{00000001-6D0B-4A2D-BED9-F3F64A993F49}"/>
            </c:ext>
          </c:extLst>
        </c:ser>
        <c:dLbls>
          <c:showLegendKey val="0"/>
          <c:showVal val="0"/>
          <c:showCatName val="0"/>
          <c:showSerName val="0"/>
          <c:showPercent val="0"/>
          <c:showBubbleSize val="0"/>
        </c:dLbls>
        <c:gapWidth val="219"/>
        <c:axId val="-953588016"/>
        <c:axId val="-953576592"/>
      </c:barChart>
      <c:catAx>
        <c:axId val="-953588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953576592"/>
        <c:crosses val="autoZero"/>
        <c:auto val="1"/>
        <c:lblAlgn val="ctr"/>
        <c:lblOffset val="100"/>
        <c:noMultiLvlLbl val="0"/>
      </c:catAx>
      <c:valAx>
        <c:axId val="-953576592"/>
        <c:scaling>
          <c:orientation val="minMax"/>
          <c:max val="100"/>
        </c:scaling>
        <c:delete val="1"/>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9535880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r>
              <a:rPr lang="en-GB" sz="1100" b="1" dirty="0" smtClean="0">
                <a:solidFill>
                  <a:schemeClr val="accent2"/>
                </a:solidFill>
              </a:rPr>
              <a:t>Figure 8. Top 5 reasons for not being confident about travelling between </a:t>
            </a:r>
            <a:r>
              <a:rPr lang="en-GB" sz="1100" b="1" u="sng" dirty="0" smtClean="0">
                <a:solidFill>
                  <a:schemeClr val="accent2"/>
                </a:solidFill>
              </a:rPr>
              <a:t>July to September</a:t>
            </a:r>
            <a:r>
              <a:rPr lang="en-GB" sz="1100" b="1" dirty="0" smtClean="0">
                <a:solidFill>
                  <a:schemeClr val="accent2"/>
                </a:solidFill>
              </a:rPr>
              <a:t>, Percentage Week 7, UK</a:t>
            </a:r>
            <a:endParaRPr lang="en-GB" sz="1100" b="1" dirty="0">
              <a:solidFill>
                <a:schemeClr val="accent2"/>
              </a:solidFill>
            </a:endParaRPr>
          </a:p>
        </c:rich>
      </c:tx>
      <c:layout>
        <c:manualLayout>
          <c:xMode val="edge"/>
          <c:yMode val="edge"/>
          <c:x val="3.23162593873064E-4"/>
          <c:y val="0"/>
        </c:manualLayout>
      </c:layout>
      <c:overlay val="0"/>
      <c:spPr>
        <a:noFill/>
        <a:ln>
          <a:noFill/>
        </a:ln>
        <a:effectLst/>
      </c:spPr>
      <c:txPr>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3.6486984484793782E-2"/>
          <c:y val="0.15796438196903237"/>
          <c:w val="0.95667582774169158"/>
          <c:h val="0.52807271574274683"/>
        </c:manualLayout>
      </c:layout>
      <c:barChart>
        <c:barDir val="col"/>
        <c:grouping val="clustered"/>
        <c:varyColors val="0"/>
        <c:ser>
          <c:idx val="0"/>
          <c:order val="0"/>
          <c:tx>
            <c:strRef>
              <c:f>Sheet1!$B$1</c:f>
              <c:strCache>
                <c:ptCount val="1"/>
                <c:pt idx="0">
                  <c:v>Week 1</c:v>
                </c:pt>
              </c:strCache>
            </c:strRef>
          </c:tx>
          <c:spPr>
            <a:solidFill>
              <a:schemeClr val="accent1">
                <a:alpha val="99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accen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Sheet1!$A$2:$A$14</c:f>
              <c:strCache>
                <c:ptCount val="5"/>
                <c:pt idx="0">
                  <c:v>I have concerns about catching COVID-19</c:v>
                </c:pt>
                <c:pt idx="1">
                  <c:v>Fewer opportunities to eat/drink out</c:v>
                </c:pt>
                <c:pt idx="2">
                  <c:v>Restrictions on travel from government (national or devolved)</c:v>
                </c:pt>
                <c:pt idx="3">
                  <c:v>Fewer things to do/places to visit</c:v>
                </c:pt>
                <c:pt idx="4">
                  <c:v>It's not responsible to travel in this period</c:v>
                </c:pt>
              </c:strCache>
            </c:strRef>
          </c:cat>
          <c:val>
            <c:numRef>
              <c:f>Sheet1!$B$2:$B$14</c:f>
              <c:numCache>
                <c:formatCode>0</c:formatCode>
                <c:ptCount val="5"/>
                <c:pt idx="0">
                  <c:v>46</c:v>
                </c:pt>
                <c:pt idx="1">
                  <c:v>44</c:v>
                </c:pt>
                <c:pt idx="2">
                  <c:v>41</c:v>
                </c:pt>
                <c:pt idx="3">
                  <c:v>40</c:v>
                </c:pt>
                <c:pt idx="4">
                  <c:v>37</c:v>
                </c:pt>
              </c:numCache>
            </c:numRef>
          </c:val>
          <c:extLst>
            <c:ext xmlns:c16="http://schemas.microsoft.com/office/drawing/2014/chart" uri="{C3380CC4-5D6E-409C-BE32-E72D297353CC}">
              <c16:uniqueId val="{00000000-2EB3-4D47-8236-68D7D9992E5E}"/>
            </c:ext>
          </c:extLst>
        </c:ser>
        <c:ser>
          <c:idx val="1"/>
          <c:order val="1"/>
          <c:tx>
            <c:strRef>
              <c:f>Sheet1!$C$1</c:f>
              <c:strCache>
                <c:ptCount val="1"/>
                <c:pt idx="0">
                  <c:v>25/05/2020</c:v>
                </c:pt>
              </c:strCache>
            </c:strRef>
          </c:tx>
          <c:spPr>
            <a:solidFill>
              <a:schemeClr val="accent2"/>
            </a:solidFill>
            <a:ln>
              <a:noFill/>
            </a:ln>
            <a:effectLst/>
          </c:spPr>
          <c:invertIfNegative val="0"/>
          <c:cat>
            <c:strRef>
              <c:f>Sheet1!$A$2:$A$14</c:f>
              <c:strCache>
                <c:ptCount val="5"/>
                <c:pt idx="0">
                  <c:v>I have concerns about catching COVID-19</c:v>
                </c:pt>
                <c:pt idx="1">
                  <c:v>Fewer opportunities to eat/drink out</c:v>
                </c:pt>
                <c:pt idx="2">
                  <c:v>Restrictions on travel from government (national or devolved)</c:v>
                </c:pt>
                <c:pt idx="3">
                  <c:v>Fewer things to do/places to visit</c:v>
                </c:pt>
                <c:pt idx="4">
                  <c:v>It's not responsible to travel in this period</c:v>
                </c:pt>
              </c:strCache>
            </c:strRef>
          </c:cat>
          <c:val>
            <c:numRef>
              <c:f>Sheet1!$C$2:$C$14</c:f>
            </c:numRef>
          </c:val>
          <c:extLst>
            <c:ext xmlns:c16="http://schemas.microsoft.com/office/drawing/2014/chart" uri="{C3380CC4-5D6E-409C-BE32-E72D297353CC}">
              <c16:uniqueId val="{00000001-2EB3-4D47-8236-68D7D9992E5E}"/>
            </c:ext>
          </c:extLst>
        </c:ser>
        <c:dLbls>
          <c:showLegendKey val="0"/>
          <c:showVal val="0"/>
          <c:showCatName val="0"/>
          <c:showSerName val="0"/>
          <c:showPercent val="0"/>
          <c:showBubbleSize val="0"/>
        </c:dLbls>
        <c:gapWidth val="219"/>
        <c:axId val="-953581488"/>
        <c:axId val="-953585840"/>
      </c:barChart>
      <c:catAx>
        <c:axId val="-9535814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953585840"/>
        <c:crosses val="autoZero"/>
        <c:auto val="1"/>
        <c:lblAlgn val="ctr"/>
        <c:lblOffset val="100"/>
        <c:noMultiLvlLbl val="0"/>
      </c:catAx>
      <c:valAx>
        <c:axId val="-953585840"/>
        <c:scaling>
          <c:orientation val="minMax"/>
          <c:max val="100"/>
        </c:scaling>
        <c:delete val="1"/>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9535814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0.43593</cdr:x>
      <cdr:y>0.12342</cdr:y>
    </cdr:from>
    <cdr:to>
      <cdr:x>0.50584</cdr:x>
      <cdr:y>0.2973</cdr:y>
    </cdr:to>
    <cdr:sp macro="" textlink="">
      <cdr:nvSpPr>
        <cdr:cNvPr id="2" name="Oval 1"/>
        <cdr:cNvSpPr/>
      </cdr:nvSpPr>
      <cdr:spPr>
        <a:xfrm xmlns:a="http://schemas.openxmlformats.org/drawingml/2006/main">
          <a:off x="3986176" y="390494"/>
          <a:ext cx="639258" cy="550129"/>
        </a:xfrm>
        <a:prstGeom xmlns:a="http://schemas.openxmlformats.org/drawingml/2006/main" prst="ellipse">
          <a:avLst/>
        </a:prstGeom>
        <a:solidFill xmlns:a="http://schemas.openxmlformats.org/drawingml/2006/main">
          <a:srgbClr val="120742"/>
        </a:solidFill>
        <a:effectLst xmlns:a="http://schemas.openxmlformats.org/drawingml/2006/mai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vertOverflow="clip" rtlCol="0" anchor="ctr"/>
        <a:lstStyle xmlns:a="http://schemas.openxmlformats.org/drawingml/2006/main"/>
        <a:p xmlns:a="http://schemas.openxmlformats.org/drawingml/2006/main">
          <a:r>
            <a:rPr lang="en-US" dirty="0" smtClean="0">
              <a:solidFill>
                <a:schemeClr val="bg1"/>
              </a:solidFill>
            </a:rPr>
            <a:t>69%</a:t>
          </a:r>
          <a:endParaRPr lang="en-US" dirty="0">
            <a:solidFill>
              <a:schemeClr val="bg1"/>
            </a:solidFill>
          </a:endParaRPr>
        </a:p>
      </cdr:txBody>
    </cdr:sp>
  </cdr:relSizeAnchor>
  <cdr:relSizeAnchor xmlns:cdr="http://schemas.openxmlformats.org/drawingml/2006/chartDrawing">
    <cdr:from>
      <cdr:x>0.50804</cdr:x>
      <cdr:y>0.1474</cdr:y>
    </cdr:from>
    <cdr:to>
      <cdr:x>0.68935</cdr:x>
      <cdr:y>0.32351</cdr:y>
    </cdr:to>
    <cdr:sp macro="" textlink="">
      <cdr:nvSpPr>
        <cdr:cNvPr id="3" name="TextBox 2"/>
        <cdr:cNvSpPr txBox="1"/>
      </cdr:nvSpPr>
      <cdr:spPr>
        <a:xfrm xmlns:a="http://schemas.openxmlformats.org/drawingml/2006/main">
          <a:off x="4645482" y="466351"/>
          <a:ext cx="1657898" cy="55718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100" dirty="0" smtClean="0"/>
            <a:t>Net: </a:t>
          </a:r>
          <a:r>
            <a:rPr lang="en-GB" dirty="0" smtClean="0"/>
            <a:t>Booking </a:t>
          </a:r>
        </a:p>
        <a:p xmlns:a="http://schemas.openxmlformats.org/drawingml/2006/main">
          <a:r>
            <a:rPr lang="en-GB" dirty="0" smtClean="0"/>
            <a:t>incentives</a:t>
          </a:r>
          <a:endParaRPr lang="en-GB" sz="1100" dirty="0"/>
        </a:p>
      </cdr:txBody>
    </cdr:sp>
  </cdr:relSizeAnchor>
  <cdr:relSizeAnchor xmlns:cdr="http://schemas.openxmlformats.org/drawingml/2006/chartDrawing">
    <cdr:from>
      <cdr:x>0.02028</cdr:x>
      <cdr:y>0.11869</cdr:y>
    </cdr:from>
    <cdr:to>
      <cdr:x>0.0902</cdr:x>
      <cdr:y>0.29257</cdr:y>
    </cdr:to>
    <cdr:sp macro="" textlink="">
      <cdr:nvSpPr>
        <cdr:cNvPr id="4" name="Oval 3"/>
        <cdr:cNvSpPr/>
      </cdr:nvSpPr>
      <cdr:spPr>
        <a:xfrm xmlns:a="http://schemas.openxmlformats.org/drawingml/2006/main">
          <a:off x="185441" y="375530"/>
          <a:ext cx="639348" cy="550129"/>
        </a:xfrm>
        <a:prstGeom xmlns:a="http://schemas.openxmlformats.org/drawingml/2006/main" prst="ellipse">
          <a:avLst/>
        </a:prstGeom>
        <a:solidFill xmlns:a="http://schemas.openxmlformats.org/drawingml/2006/main">
          <a:schemeClr val="accent5"/>
        </a:solidFill>
        <a:ln xmlns:a="http://schemas.openxmlformats.org/drawingml/2006/main">
          <a:noFill/>
        </a:ln>
        <a:effectLst xmlns:a="http://schemas.openxmlformats.org/drawingml/2006/mai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vertOverflow="clip" rtlCol="0" anchor="ctr"/>
        <a:lstStyle xmlns:a="http://schemas.openxmlformats.org/drawingml/2006/main"/>
        <a:p xmlns:a="http://schemas.openxmlformats.org/drawingml/2006/main">
          <a:r>
            <a:rPr lang="en-US" dirty="0" smtClean="0">
              <a:solidFill>
                <a:schemeClr val="bg1"/>
              </a:solidFill>
            </a:rPr>
            <a:t>72%</a:t>
          </a:r>
          <a:endParaRPr lang="en-US" dirty="0">
            <a:solidFill>
              <a:schemeClr val="bg1"/>
            </a:solidFill>
          </a:endParaRPr>
        </a:p>
      </cdr:txBody>
    </cdr:sp>
  </cdr:relSizeAnchor>
  <cdr:relSizeAnchor xmlns:cdr="http://schemas.openxmlformats.org/drawingml/2006/chartDrawing">
    <cdr:from>
      <cdr:x>0.08732</cdr:x>
      <cdr:y>0.14311</cdr:y>
    </cdr:from>
    <cdr:to>
      <cdr:x>0.26862</cdr:x>
      <cdr:y>0.29395</cdr:y>
    </cdr:to>
    <cdr:sp macro="" textlink="">
      <cdr:nvSpPr>
        <cdr:cNvPr id="5" name="TextBox 4"/>
        <cdr:cNvSpPr txBox="1"/>
      </cdr:nvSpPr>
      <cdr:spPr>
        <a:xfrm xmlns:a="http://schemas.openxmlformats.org/drawingml/2006/main">
          <a:off x="798457" y="452791"/>
          <a:ext cx="1657807" cy="47723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100" dirty="0" smtClean="0"/>
            <a:t>Net: Reduced contamination</a:t>
          </a:r>
          <a:endParaRPr lang="en-GB" sz="1100" dirty="0"/>
        </a:p>
      </cdr:txBody>
    </cdr:sp>
  </cdr:relSizeAnchor>
  <cdr:relSizeAnchor xmlns:cdr="http://schemas.openxmlformats.org/drawingml/2006/chartDrawing">
    <cdr:from>
      <cdr:x>0.61424</cdr:x>
      <cdr:y>0.12342</cdr:y>
    </cdr:from>
    <cdr:to>
      <cdr:x>0.68416</cdr:x>
      <cdr:y>0.2973</cdr:y>
    </cdr:to>
    <cdr:sp macro="" textlink="">
      <cdr:nvSpPr>
        <cdr:cNvPr id="6" name="Oval 5"/>
        <cdr:cNvSpPr/>
      </cdr:nvSpPr>
      <cdr:spPr>
        <a:xfrm xmlns:a="http://schemas.openxmlformats.org/drawingml/2006/main">
          <a:off x="5616611" y="390494"/>
          <a:ext cx="639348" cy="550130"/>
        </a:xfrm>
        <a:prstGeom xmlns:a="http://schemas.openxmlformats.org/drawingml/2006/main" prst="ellipse">
          <a:avLst/>
        </a:prstGeom>
        <a:solidFill xmlns:a="http://schemas.openxmlformats.org/drawingml/2006/main">
          <a:schemeClr val="accent3"/>
        </a:solidFill>
        <a:ln xmlns:a="http://schemas.openxmlformats.org/drawingml/2006/main">
          <a:noFill/>
        </a:ln>
        <a:effectLst xmlns:a="http://schemas.openxmlformats.org/drawingml/2006/mai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vertOverflow="clip" rtlCol="0" anchor="ctr"/>
        <a:lstStyle xmlns:a="http://schemas.openxmlformats.org/drawingml/2006/main"/>
        <a:p xmlns:a="http://schemas.openxmlformats.org/drawingml/2006/main">
          <a:r>
            <a:rPr lang="en-US" dirty="0" smtClean="0">
              <a:solidFill>
                <a:schemeClr val="bg1"/>
              </a:solidFill>
            </a:rPr>
            <a:t>66%</a:t>
          </a:r>
          <a:endParaRPr lang="en-US" dirty="0">
            <a:solidFill>
              <a:schemeClr val="bg1"/>
            </a:solidFill>
          </a:endParaRPr>
        </a:p>
      </cdr:txBody>
    </cdr:sp>
  </cdr:relSizeAnchor>
  <cdr:relSizeAnchor xmlns:cdr="http://schemas.openxmlformats.org/drawingml/2006/chartDrawing">
    <cdr:from>
      <cdr:x>0.68292</cdr:x>
      <cdr:y>0.14194</cdr:y>
    </cdr:from>
    <cdr:to>
      <cdr:x>0.83739</cdr:x>
      <cdr:y>0.32215</cdr:y>
    </cdr:to>
    <cdr:sp macro="" textlink="">
      <cdr:nvSpPr>
        <cdr:cNvPr id="7" name="TextBox 6"/>
        <cdr:cNvSpPr txBox="1"/>
      </cdr:nvSpPr>
      <cdr:spPr>
        <a:xfrm xmlns:a="http://schemas.openxmlformats.org/drawingml/2006/main">
          <a:off x="6244662" y="449076"/>
          <a:ext cx="1412474" cy="57015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dirty="0" smtClean="0"/>
            <a:t>Net: Guest/Staff interventions</a:t>
          </a:r>
          <a:endParaRPr lang="en-GB" sz="1100" dirty="0"/>
        </a:p>
      </cdr:txBody>
    </cdr:sp>
  </cdr:relSizeAnchor>
  <cdr:relSizeAnchor xmlns:cdr="http://schemas.openxmlformats.org/drawingml/2006/chartDrawing">
    <cdr:from>
      <cdr:x>0.20612</cdr:x>
      <cdr:y>0.11869</cdr:y>
    </cdr:from>
    <cdr:to>
      <cdr:x>0.27604</cdr:x>
      <cdr:y>0.29257</cdr:y>
    </cdr:to>
    <cdr:sp macro="" textlink="">
      <cdr:nvSpPr>
        <cdr:cNvPr id="8" name="Oval 7"/>
        <cdr:cNvSpPr/>
      </cdr:nvSpPr>
      <cdr:spPr>
        <a:xfrm xmlns:a="http://schemas.openxmlformats.org/drawingml/2006/main">
          <a:off x="1884773" y="375530"/>
          <a:ext cx="639349" cy="550130"/>
        </a:xfrm>
        <a:prstGeom xmlns:a="http://schemas.openxmlformats.org/drawingml/2006/main" prst="ellipse">
          <a:avLst/>
        </a:prstGeom>
        <a:solidFill xmlns:a="http://schemas.openxmlformats.org/drawingml/2006/main">
          <a:schemeClr val="accent2"/>
        </a:solidFill>
        <a:ln xmlns:a="http://schemas.openxmlformats.org/drawingml/2006/main">
          <a:noFill/>
        </a:ln>
        <a:effectLst xmlns:a="http://schemas.openxmlformats.org/drawingml/2006/mai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vertOverflow="clip" rtlCol="0" anchor="ctr"/>
        <a:lstStyle xmlns:a="http://schemas.openxmlformats.org/drawingml/2006/main"/>
        <a:p xmlns:a="http://schemas.openxmlformats.org/drawingml/2006/main">
          <a:r>
            <a:rPr lang="en-US" dirty="0" smtClean="0">
              <a:solidFill>
                <a:schemeClr val="bg1"/>
              </a:solidFill>
            </a:rPr>
            <a:t>71%</a:t>
          </a:r>
          <a:endParaRPr lang="en-US" dirty="0">
            <a:solidFill>
              <a:schemeClr val="bg1"/>
            </a:solidFill>
          </a:endParaRPr>
        </a:p>
      </cdr:txBody>
    </cdr:sp>
  </cdr:relSizeAnchor>
  <cdr:relSizeAnchor xmlns:cdr="http://schemas.openxmlformats.org/drawingml/2006/chartDrawing">
    <cdr:from>
      <cdr:x>0.28345</cdr:x>
      <cdr:y>0.15073</cdr:y>
    </cdr:from>
    <cdr:to>
      <cdr:x>0.43469</cdr:x>
      <cdr:y>0.29199</cdr:y>
    </cdr:to>
    <cdr:sp macro="" textlink="">
      <cdr:nvSpPr>
        <cdr:cNvPr id="9" name="TextBox 8"/>
        <cdr:cNvSpPr txBox="1"/>
      </cdr:nvSpPr>
      <cdr:spPr>
        <a:xfrm xmlns:a="http://schemas.openxmlformats.org/drawingml/2006/main">
          <a:off x="2591912" y="476897"/>
          <a:ext cx="1382938" cy="44692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dirty="0" smtClean="0"/>
            <a:t>Net: Social distancing measures</a:t>
          </a:r>
          <a:endParaRPr lang="en-GB" sz="1100" dirty="0"/>
        </a:p>
      </cdr:txBody>
    </cdr:sp>
  </cdr:relSizeAnchor>
  <cdr:relSizeAnchor xmlns:cdr="http://schemas.openxmlformats.org/drawingml/2006/chartDrawing">
    <cdr:from>
      <cdr:x>0.80855</cdr:x>
      <cdr:y>0.12342</cdr:y>
    </cdr:from>
    <cdr:to>
      <cdr:x>0.87847</cdr:x>
      <cdr:y>0.2973</cdr:y>
    </cdr:to>
    <cdr:sp macro="" textlink="">
      <cdr:nvSpPr>
        <cdr:cNvPr id="10" name="Oval 9"/>
        <cdr:cNvSpPr/>
      </cdr:nvSpPr>
      <cdr:spPr>
        <a:xfrm xmlns:a="http://schemas.openxmlformats.org/drawingml/2006/main">
          <a:off x="7393381" y="390494"/>
          <a:ext cx="639349" cy="550130"/>
        </a:xfrm>
        <a:prstGeom xmlns:a="http://schemas.openxmlformats.org/drawingml/2006/main" prst="ellipse">
          <a:avLst/>
        </a:prstGeom>
        <a:solidFill xmlns:a="http://schemas.openxmlformats.org/drawingml/2006/main">
          <a:srgbClr val="EE5622"/>
        </a:solidFill>
        <a:ln xmlns:a="http://schemas.openxmlformats.org/drawingml/2006/main">
          <a:noFill/>
        </a:ln>
        <a:effectLst xmlns:a="http://schemas.openxmlformats.org/drawingml/2006/mai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vertOverflow="clip" rtlCol="0" anchor="ctr"/>
        <a:lstStyle xmlns:a="http://schemas.openxmlformats.org/drawingml/2006/main"/>
        <a:p xmlns:a="http://schemas.openxmlformats.org/drawingml/2006/main">
          <a:r>
            <a:rPr lang="en-US" dirty="0" smtClean="0">
              <a:solidFill>
                <a:schemeClr val="bg1"/>
              </a:solidFill>
            </a:rPr>
            <a:t>41%</a:t>
          </a:r>
          <a:endParaRPr lang="en-US" dirty="0">
            <a:solidFill>
              <a:schemeClr val="bg1"/>
            </a:solidFill>
          </a:endParaRPr>
        </a:p>
      </cdr:txBody>
    </cdr:sp>
  </cdr:relSizeAnchor>
  <cdr:relSizeAnchor xmlns:cdr="http://schemas.openxmlformats.org/drawingml/2006/chartDrawing">
    <cdr:from>
      <cdr:x>0.88374</cdr:x>
      <cdr:y>0.09423</cdr:y>
    </cdr:from>
    <cdr:to>
      <cdr:x>1</cdr:x>
      <cdr:y>0.32215</cdr:y>
    </cdr:to>
    <cdr:sp macro="" textlink="">
      <cdr:nvSpPr>
        <cdr:cNvPr id="11" name="TextBox 10"/>
        <cdr:cNvSpPr txBox="1"/>
      </cdr:nvSpPr>
      <cdr:spPr>
        <a:xfrm xmlns:a="http://schemas.openxmlformats.org/drawingml/2006/main">
          <a:off x="8080916" y="298122"/>
          <a:ext cx="1063083" cy="72111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dirty="0" smtClean="0"/>
            <a:t>Net: Cleanliness standard</a:t>
          </a:r>
          <a:endParaRPr lang="en-GB"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Arial" panose="020B0604020202020204" pitchFamily="34" charset="0"/>
              </a:defRPr>
            </a:lvl1pPr>
          </a:lstStyle>
          <a:p>
            <a:fld id="{21958A92-D4BF-4190-AED4-D146BA303FE3}" type="datetimeFigureOut">
              <a:rPr lang="en-GB" smtClean="0"/>
              <a:pPr/>
              <a:t>08/07/2020</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Arial" panose="020B0604020202020204" pitchFamily="34" charset="0"/>
              </a:defRPr>
            </a:lvl1pPr>
          </a:lstStyle>
          <a:p>
            <a:fld id="{78E5DEFC-BFAE-4186-88B9-06BA9B12B895}" type="slidenum">
              <a:rPr lang="en-GB" smtClean="0"/>
              <a:pPr/>
              <a:t>‹#›</a:t>
            </a:fld>
            <a:endParaRPr lang="en-GB" dirty="0"/>
          </a:p>
        </p:txBody>
      </p:sp>
    </p:spTree>
    <p:extLst>
      <p:ext uri="{BB962C8B-B14F-4D97-AF65-F5344CB8AC3E}">
        <p14:creationId xmlns:p14="http://schemas.microsoft.com/office/powerpoint/2010/main" val="1208295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VisitBritain Title Slide">
    <p:spTree>
      <p:nvGrpSpPr>
        <p:cNvPr id="1" name=""/>
        <p:cNvGrpSpPr/>
        <p:nvPr/>
      </p:nvGrpSpPr>
      <p:grpSpPr>
        <a:xfrm>
          <a:off x="0" y="0"/>
          <a:ext cx="0" cy="0"/>
          <a:chOff x="0" y="0"/>
          <a:chExt cx="0" cy="0"/>
        </a:xfrm>
      </p:grpSpPr>
      <p:sp>
        <p:nvSpPr>
          <p:cNvPr id="5" name="Rectangle 4"/>
          <p:cNvSpPr/>
          <p:nvPr userDrawn="1"/>
        </p:nvSpPr>
        <p:spPr>
          <a:xfrm rot="5400000">
            <a:off x="4122520" y="-2268701"/>
            <a:ext cx="861711" cy="8740989"/>
          </a:xfrm>
          <a:prstGeom prst="rect">
            <a:avLst/>
          </a:prstGeom>
          <a:solidFill>
            <a:srgbClr val="120742"/>
          </a:solidFill>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189"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sp>
        <p:nvSpPr>
          <p:cNvPr id="2" name="Title 1"/>
          <p:cNvSpPr>
            <a:spLocks noGrp="1"/>
          </p:cNvSpPr>
          <p:nvPr>
            <p:ph type="title" hasCustomPrompt="1"/>
          </p:nvPr>
        </p:nvSpPr>
        <p:spPr>
          <a:xfrm>
            <a:off x="520272" y="1736979"/>
            <a:ext cx="8014129" cy="994172"/>
          </a:xfrm>
          <a:prstGeom prst="rect">
            <a:avLst/>
          </a:prstGeom>
        </p:spPr>
        <p:txBody>
          <a:bodyPr/>
          <a:lstStyle>
            <a:lvl1pPr marL="0" indent="0" algn="l" defTabSz="342892" rtl="0" eaLnBrk="1" latinLnBrk="0" hangingPunct="1">
              <a:spcBef>
                <a:spcPct val="20000"/>
              </a:spcBef>
              <a:buFont typeface="Arial"/>
              <a:buNone/>
              <a:defRPr lang="en-GB" sz="2250" kern="1200" baseline="0" dirty="0">
                <a:solidFill>
                  <a:schemeClr val="bg1"/>
                </a:solidFill>
                <a:latin typeface="Arial"/>
                <a:ea typeface="+mn-ea"/>
                <a:cs typeface="Arial"/>
              </a:defRPr>
            </a:lvl1pPr>
          </a:lstStyle>
          <a:p>
            <a:pPr marL="0" lvl="0" indent="0" algn="l" defTabSz="342892" rtl="0" eaLnBrk="1" latinLnBrk="0" hangingPunct="1">
              <a:spcBef>
                <a:spcPct val="20000"/>
              </a:spcBef>
              <a:buFont typeface="Arial"/>
              <a:buNone/>
            </a:pPr>
            <a:r>
              <a:rPr lang="en-GB" dirty="0" smtClean="0"/>
              <a:t>Title of presentation and if it is longer than usual it can run over two lines</a:t>
            </a:r>
            <a:endParaRPr lang="en-GB" dirty="0"/>
          </a:p>
        </p:txBody>
      </p:sp>
      <p:sp>
        <p:nvSpPr>
          <p:cNvPr id="8" name="Text Placeholder 14"/>
          <p:cNvSpPr>
            <a:spLocks noGrp="1"/>
          </p:cNvSpPr>
          <p:nvPr>
            <p:ph type="body" sz="quarter" idx="11" hasCustomPrompt="1"/>
          </p:nvPr>
        </p:nvSpPr>
        <p:spPr>
          <a:xfrm>
            <a:off x="522175" y="2705404"/>
            <a:ext cx="7936025" cy="329318"/>
          </a:xfrm>
          <a:prstGeom prst="rect">
            <a:avLst/>
          </a:prstGeom>
        </p:spPr>
        <p:txBody>
          <a:bodyPr vert="horz"/>
          <a:lstStyle>
            <a:lvl1pPr marL="0" indent="0">
              <a:buNone/>
              <a:defRPr sz="1500">
                <a:solidFill>
                  <a:schemeClr val="accent2"/>
                </a:solidFill>
                <a:latin typeface="Arial"/>
                <a:cs typeface="Arial"/>
              </a:defRPr>
            </a:lvl1pPr>
            <a:lvl2pPr marL="342892" indent="0">
              <a:buNone/>
              <a:defRPr sz="1500">
                <a:latin typeface="Arial"/>
                <a:cs typeface="Arial"/>
              </a:defRPr>
            </a:lvl2pPr>
            <a:lvl3pPr marL="685783" indent="0">
              <a:buNone/>
              <a:defRPr sz="1500">
                <a:latin typeface="Arial"/>
                <a:cs typeface="Arial"/>
              </a:defRPr>
            </a:lvl3pPr>
            <a:lvl4pPr marL="1028675" indent="0">
              <a:buNone/>
              <a:defRPr sz="1500">
                <a:latin typeface="Arial"/>
                <a:cs typeface="Arial"/>
              </a:defRPr>
            </a:lvl4pPr>
            <a:lvl5pPr marL="1371566" indent="0">
              <a:buNone/>
              <a:defRPr sz="1500">
                <a:latin typeface="Arial"/>
                <a:cs typeface="Arial"/>
              </a:defRPr>
            </a:lvl5pPr>
          </a:lstStyle>
          <a:p>
            <a:pPr lvl="0"/>
            <a:r>
              <a:rPr lang="en-US" dirty="0" smtClean="0"/>
              <a:t>Subtitle e.g. presenter’s name</a:t>
            </a:r>
          </a:p>
        </p:txBody>
      </p:sp>
      <p:sp>
        <p:nvSpPr>
          <p:cNvPr id="14" name="Text Placeholder 14"/>
          <p:cNvSpPr>
            <a:spLocks noGrp="1"/>
          </p:cNvSpPr>
          <p:nvPr>
            <p:ph type="body" sz="quarter" idx="13" hasCustomPrompt="1"/>
          </p:nvPr>
        </p:nvSpPr>
        <p:spPr>
          <a:xfrm>
            <a:off x="522175" y="3008527"/>
            <a:ext cx="7936025" cy="329318"/>
          </a:xfrm>
          <a:prstGeom prst="rect">
            <a:avLst/>
          </a:prstGeom>
        </p:spPr>
        <p:txBody>
          <a:bodyPr vert="horz"/>
          <a:lstStyle>
            <a:lvl1pPr marL="0" indent="0">
              <a:buNone/>
              <a:defRPr sz="1500">
                <a:solidFill>
                  <a:schemeClr val="accent2"/>
                </a:solidFill>
                <a:latin typeface="Arial"/>
                <a:cs typeface="Arial"/>
              </a:defRPr>
            </a:lvl1pPr>
            <a:lvl2pPr marL="342892" indent="0">
              <a:buNone/>
              <a:defRPr sz="1500">
                <a:latin typeface="Arial"/>
                <a:cs typeface="Arial"/>
              </a:defRPr>
            </a:lvl2pPr>
            <a:lvl3pPr marL="685783" indent="0">
              <a:buNone/>
              <a:defRPr sz="1500">
                <a:latin typeface="Arial"/>
                <a:cs typeface="Arial"/>
              </a:defRPr>
            </a:lvl3pPr>
            <a:lvl4pPr marL="1028675" indent="0">
              <a:buNone/>
              <a:defRPr sz="1500">
                <a:latin typeface="Arial"/>
                <a:cs typeface="Arial"/>
              </a:defRPr>
            </a:lvl4pPr>
            <a:lvl5pPr marL="1371566" indent="0">
              <a:buNone/>
              <a:defRPr sz="1500">
                <a:latin typeface="Arial"/>
                <a:cs typeface="Arial"/>
              </a:defRPr>
            </a:lvl5pPr>
          </a:lstStyle>
          <a:p>
            <a:pPr lvl="0"/>
            <a:r>
              <a:rPr lang="en-US" dirty="0" smtClean="0"/>
              <a:t>Date</a:t>
            </a:r>
          </a:p>
        </p:txBody>
      </p:sp>
      <p:sp>
        <p:nvSpPr>
          <p:cNvPr id="12" name="Rectangle 11"/>
          <p:cNvSpPr/>
          <p:nvPr userDrawn="1"/>
        </p:nvSpPr>
        <p:spPr>
          <a:xfrm>
            <a:off x="182881" y="82551"/>
            <a:ext cx="8740988" cy="80322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189" rtl="0" eaLnBrk="1" fontAlgn="auto" latinLnBrk="0" hangingPunct="1">
              <a:lnSpc>
                <a:spcPct val="80000"/>
              </a:lnSpc>
              <a:spcBef>
                <a:spcPts val="0"/>
              </a:spcBef>
              <a:spcAft>
                <a:spcPts val="0"/>
              </a:spcAft>
              <a:buClrTx/>
              <a:buSzTx/>
              <a:buFontTx/>
              <a:buNone/>
              <a:tabLst/>
              <a:defRPr/>
            </a:pPr>
            <a:endParaRPr kumimoji="0" lang="en-GB" sz="1050" b="0" i="0" u="none" strike="noStrike" kern="1200" cap="none" spc="0" normalizeH="0" baseline="0" noProof="0" dirty="0">
              <a:ln>
                <a:noFill/>
              </a:ln>
              <a:solidFill>
                <a:srgbClr val="505050"/>
              </a:solidFill>
              <a:effectLst/>
              <a:uLnTx/>
              <a:uFillTx/>
              <a:latin typeface="Arial" panose="020B0604020202020204" pitchFamily="34" charset="0"/>
              <a:ea typeface="+mn-ea"/>
              <a:cs typeface="Arial" panose="020B0604020202020204" pitchFamily="34" charset="0"/>
            </a:endParaRPr>
          </a:p>
        </p:txBody>
      </p:sp>
      <p:sp>
        <p:nvSpPr>
          <p:cNvPr id="6" name="Rectangle 5"/>
          <p:cNvSpPr/>
          <p:nvPr userDrawn="1"/>
        </p:nvSpPr>
        <p:spPr>
          <a:xfrm>
            <a:off x="8442962" y="4697730"/>
            <a:ext cx="480909" cy="36576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189"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prstClr val="white"/>
              </a:solidFill>
              <a:effectLst/>
              <a:uLnTx/>
              <a:uFillTx/>
              <a:latin typeface="Calibri"/>
              <a:ea typeface="+mn-ea"/>
              <a:cs typeface="+mn-cs"/>
            </a:endParaRPr>
          </a:p>
        </p:txBody>
      </p:sp>
      <p:sp>
        <p:nvSpPr>
          <p:cNvPr id="13" name="Isosceles Triangle 12"/>
          <p:cNvSpPr/>
          <p:nvPr userDrawn="1"/>
        </p:nvSpPr>
        <p:spPr>
          <a:xfrm rot="10800000">
            <a:off x="707304" y="2532649"/>
            <a:ext cx="241651" cy="101634"/>
          </a:xfrm>
          <a:prstGeom prst="triangle">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189" rtl="0" eaLnBrk="1" fontAlgn="auto" latinLnBrk="0" hangingPunct="1">
              <a:lnSpc>
                <a:spcPct val="100000"/>
              </a:lnSpc>
              <a:spcBef>
                <a:spcPts val="0"/>
              </a:spcBef>
              <a:spcAft>
                <a:spcPts val="0"/>
              </a:spcAft>
              <a:buClrTx/>
              <a:buSzTx/>
              <a:buFontTx/>
              <a:buNone/>
              <a:tabLst/>
              <a:defRPr/>
            </a:pPr>
            <a:endParaRPr kumimoji="0" lang="en-IE" sz="1350" b="0" i="0" u="none" strike="noStrike" kern="1200" cap="none" spc="0" normalizeH="0" baseline="0" noProof="0" dirty="0">
              <a:ln>
                <a:noFill/>
              </a:ln>
              <a:solidFill>
                <a:prstClr val="white"/>
              </a:solidFill>
              <a:effectLst/>
              <a:uLnTx/>
              <a:uFillTx/>
              <a:latin typeface="Calibri"/>
              <a:ea typeface="+mn-ea"/>
              <a:cs typeface="+mn-cs"/>
            </a:endParaRPr>
          </a:p>
        </p:txBody>
      </p:sp>
      <p:pic>
        <p:nvPicPr>
          <p:cNvPr id="11" name="Picture 10" descr="VisitBritain &amp; VisitEngland red rose logo" title="VisitBritain &amp; VisitEngland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33488" y="7952"/>
            <a:ext cx="1810512" cy="877824"/>
          </a:xfrm>
          <a:prstGeom prst="rect">
            <a:avLst/>
          </a:prstGeom>
        </p:spPr>
      </p:pic>
    </p:spTree>
    <p:extLst>
      <p:ext uri="{BB962C8B-B14F-4D97-AF65-F5344CB8AC3E}">
        <p14:creationId xmlns:p14="http://schemas.microsoft.com/office/powerpoint/2010/main" val="9542887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49250" y="734484"/>
            <a:ext cx="8454563" cy="419101"/>
          </a:xfrm>
          <a:prstGeom prst="rect">
            <a:avLst/>
          </a:prstGeom>
        </p:spPr>
        <p:txBody>
          <a:bodyPr anchor="ctr"/>
          <a:lstStyle>
            <a:lvl1pPr algn="l">
              <a:defRPr lang="en-GB" sz="3000" kern="1200" dirty="0">
                <a:solidFill>
                  <a:srgbClr val="C00000"/>
                </a:solidFill>
                <a:latin typeface="Arial" panose="020B0604020202020204" pitchFamily="34" charset="0"/>
                <a:ea typeface="+mn-ea"/>
                <a:cs typeface="Arial"/>
              </a:defRPr>
            </a:lvl1pPr>
          </a:lstStyle>
          <a:p>
            <a:pPr marL="0" lvl="0" indent="0" algn="l" defTabSz="342900" rtl="0" eaLnBrk="1" latinLnBrk="0" hangingPunct="1">
              <a:spcBef>
                <a:spcPct val="20000"/>
              </a:spcBef>
              <a:buFont typeface="Arial"/>
              <a:buNone/>
            </a:pPr>
            <a:r>
              <a:rPr lang="en-US" dirty="0" smtClean="0"/>
              <a:t>Click to edit Master title style</a:t>
            </a:r>
            <a:endParaRPr lang="en-GB" dirty="0"/>
          </a:p>
        </p:txBody>
      </p:sp>
      <p:sp>
        <p:nvSpPr>
          <p:cNvPr id="4" name="Text Placeholder 11"/>
          <p:cNvSpPr>
            <a:spLocks noGrp="1"/>
          </p:cNvSpPr>
          <p:nvPr>
            <p:ph type="body" sz="quarter" idx="11"/>
          </p:nvPr>
        </p:nvSpPr>
        <p:spPr>
          <a:xfrm>
            <a:off x="357251" y="1175941"/>
            <a:ext cx="8438096" cy="3472259"/>
          </a:xfrm>
          <a:prstGeom prst="rect">
            <a:avLst/>
          </a:prstGeom>
        </p:spPr>
        <p:txBody>
          <a:bodyPr vert="horz"/>
          <a:lstStyle>
            <a:lvl1pPr marL="134541" indent="-134541">
              <a:buClr>
                <a:srgbClr val="C00000"/>
              </a:buClr>
              <a:defRPr sz="1400">
                <a:solidFill>
                  <a:srgbClr val="120742"/>
                </a:solidFill>
                <a:latin typeface="Arial" panose="020B0604020202020204" pitchFamily="34" charset="0"/>
                <a:cs typeface="Arial"/>
              </a:defRPr>
            </a:lvl1pPr>
            <a:lvl2pPr marL="628650" indent="-285750">
              <a:buFont typeface="Arial" panose="020B0604020202020204" pitchFamily="34" charset="0"/>
              <a:buChar char="–"/>
              <a:defRPr sz="1400">
                <a:solidFill>
                  <a:srgbClr val="120742"/>
                </a:solidFill>
                <a:latin typeface="Arial" panose="020B0604020202020204" pitchFamily="34" charset="0"/>
                <a:cs typeface="Arial"/>
              </a:defRPr>
            </a:lvl2pPr>
            <a:lvl3pPr>
              <a:defRPr sz="1050">
                <a:latin typeface="Arial"/>
                <a:cs typeface="Arial"/>
              </a:defRPr>
            </a:lvl3pPr>
            <a:lvl4pPr>
              <a:defRPr sz="900">
                <a:latin typeface="Arial"/>
                <a:cs typeface="Arial"/>
              </a:defRPr>
            </a:lvl4pPr>
            <a:lvl5pPr>
              <a:defRPr sz="900">
                <a:latin typeface="Arial"/>
                <a:cs typeface="Arial"/>
              </a:defRPr>
            </a:lvl5pPr>
          </a:lstStyle>
          <a:p>
            <a:pPr lvl="0"/>
            <a:r>
              <a:rPr lang="en-US" dirty="0" smtClean="0"/>
              <a:t>Edit Master text styles</a:t>
            </a:r>
          </a:p>
          <a:p>
            <a:pPr lvl="1"/>
            <a:r>
              <a:rPr lang="en-US" dirty="0" smtClean="0"/>
              <a:t>Second level</a:t>
            </a:r>
          </a:p>
        </p:txBody>
      </p:sp>
      <p:sp>
        <p:nvSpPr>
          <p:cNvPr id="9" name="Text Placeholder 25"/>
          <p:cNvSpPr>
            <a:spLocks noGrp="1"/>
          </p:cNvSpPr>
          <p:nvPr>
            <p:ph type="body" sz="quarter" idx="13" hasCustomPrompt="1"/>
          </p:nvPr>
        </p:nvSpPr>
        <p:spPr>
          <a:xfrm>
            <a:off x="357251" y="4737100"/>
            <a:ext cx="982599" cy="274638"/>
          </a:xfrm>
          <a:prstGeom prst="rect">
            <a:avLst/>
          </a:prstGeom>
        </p:spPr>
        <p:txBody>
          <a:bodyPr/>
          <a:lstStyle>
            <a:lvl1pPr marL="0" indent="0">
              <a:buNone/>
              <a:defRPr sz="900">
                <a:solidFill>
                  <a:srgbClr val="120742"/>
                </a:solidFill>
                <a:latin typeface="Arial" panose="020B0604020202020204" pitchFamily="34" charset="0"/>
                <a:cs typeface="Arial" panose="020B0604020202020204" pitchFamily="34" charset="0"/>
              </a:defRPr>
            </a:lvl1pPr>
            <a:lvl2pPr marL="342900" indent="0">
              <a:buNone/>
              <a:defRPr sz="900">
                <a:latin typeface="Arial" panose="020B0604020202020204" pitchFamily="34" charset="0"/>
                <a:cs typeface="Arial" panose="020B0604020202020204" pitchFamily="34" charset="0"/>
              </a:defRPr>
            </a:lvl2pPr>
            <a:lvl3pPr marL="685800" indent="0">
              <a:buNone/>
              <a:defRPr sz="900">
                <a:latin typeface="Arial" panose="020B0604020202020204" pitchFamily="34" charset="0"/>
                <a:cs typeface="Arial" panose="020B0604020202020204" pitchFamily="34" charset="0"/>
              </a:defRPr>
            </a:lvl3pPr>
            <a:lvl4pPr marL="1028700" indent="0">
              <a:buNone/>
              <a:defRPr sz="900">
                <a:latin typeface="Arial" panose="020B0604020202020204" pitchFamily="34" charset="0"/>
                <a:cs typeface="Arial" panose="020B0604020202020204" pitchFamily="34" charset="0"/>
              </a:defRPr>
            </a:lvl4pPr>
            <a:lvl5pPr marL="1371600" indent="0">
              <a:buNone/>
              <a:defRPr sz="900">
                <a:latin typeface="Arial" panose="020B0604020202020204" pitchFamily="34" charset="0"/>
                <a:cs typeface="Arial" panose="020B0604020202020204" pitchFamily="34" charset="0"/>
              </a:defRPr>
            </a:lvl5pPr>
          </a:lstStyle>
          <a:p>
            <a:pPr lvl="0"/>
            <a:r>
              <a:rPr lang="en-US" dirty="0"/>
              <a:t>Source</a:t>
            </a:r>
          </a:p>
        </p:txBody>
      </p:sp>
      <p:sp>
        <p:nvSpPr>
          <p:cNvPr id="11" name="Footer Placeholder 4"/>
          <p:cNvSpPr>
            <a:spLocks noGrp="1"/>
          </p:cNvSpPr>
          <p:nvPr>
            <p:ph type="ftr" sz="quarter" idx="3"/>
          </p:nvPr>
        </p:nvSpPr>
        <p:spPr>
          <a:xfrm>
            <a:off x="1436448" y="4736307"/>
            <a:ext cx="7148752" cy="274636"/>
          </a:xfrm>
          <a:prstGeom prst="rect">
            <a:avLst/>
          </a:prstGeom>
        </p:spPr>
        <p:txBody>
          <a:bodyPr vert="horz" lIns="91440" tIns="45720" rIns="91440" bIns="45720" rtlCol="0" anchor="t"/>
          <a:lstStyle>
            <a:lvl1pPr algn="l">
              <a:defRPr sz="900">
                <a:solidFill>
                  <a:srgbClr val="120742"/>
                </a:solidFill>
                <a:latin typeface="Arial" panose="020B0604020202020204" pitchFamily="34" charset="0"/>
                <a:cs typeface="Arial" panose="020B0604020202020204" pitchFamily="34" charset="0"/>
              </a:defRPr>
            </a:lvl1pPr>
          </a:lstStyle>
          <a:p>
            <a:endParaRPr lang="en-US" dirty="0"/>
          </a:p>
        </p:txBody>
      </p:sp>
      <p:sp>
        <p:nvSpPr>
          <p:cNvPr id="8" name="Picture Placeholder 15"/>
          <p:cNvSpPr>
            <a:spLocks noGrp="1"/>
          </p:cNvSpPr>
          <p:nvPr>
            <p:ph type="pic" sz="quarter" idx="12" hasCustomPrompt="1"/>
          </p:nvPr>
        </p:nvSpPr>
        <p:spPr>
          <a:xfrm>
            <a:off x="2061923" y="308753"/>
            <a:ext cx="1063625" cy="241300"/>
          </a:xfrm>
          <a:prstGeom prst="rect">
            <a:avLst/>
          </a:prstGeom>
        </p:spPr>
        <p:txBody>
          <a:bodyPr anchor="ctr"/>
          <a:lstStyle>
            <a:lvl1pPr marL="0" indent="0" algn="ctr">
              <a:buNone/>
              <a:defRPr sz="1200">
                <a:solidFill>
                  <a:schemeClr val="bg1"/>
                </a:solidFill>
                <a:latin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795309580"/>
      </p:ext>
    </p:extLst>
  </p:cSld>
  <p:clrMapOvr>
    <a:masterClrMapping/>
  </p:clrMapOvr>
  <p:extLst mod="1">
    <p:ext uri="{DCECCB84-F9BA-43D5-87BE-67443E8EF086}">
      <p15:sldGuideLst xmlns:p15="http://schemas.microsoft.com/office/powerpoint/2012/main">
        <p15:guide id="2" pos="2880">
          <p15:clr>
            <a:srgbClr val="FBAE40"/>
          </p15:clr>
        </p15:guide>
        <p15:guide id="3" pos="48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49250" y="734484"/>
            <a:ext cx="8454563" cy="419101"/>
          </a:xfrm>
          <a:prstGeom prst="rect">
            <a:avLst/>
          </a:prstGeom>
        </p:spPr>
        <p:txBody>
          <a:bodyPr anchor="ctr"/>
          <a:lstStyle>
            <a:lvl1pPr algn="l">
              <a:defRPr lang="en-GB" sz="3000" kern="1200" dirty="0">
                <a:solidFill>
                  <a:srgbClr val="C00000"/>
                </a:solidFill>
                <a:latin typeface="Arial" panose="020B0604020202020204" pitchFamily="34" charset="0"/>
                <a:ea typeface="+mn-ea"/>
                <a:cs typeface="Arial"/>
              </a:defRPr>
            </a:lvl1pPr>
          </a:lstStyle>
          <a:p>
            <a:pPr marL="0" lvl="0" indent="0" algn="l" defTabSz="3429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357251" y="1175941"/>
            <a:ext cx="8446562" cy="665559"/>
          </a:xfrm>
          <a:prstGeom prst="rect">
            <a:avLst/>
          </a:prstGeom>
        </p:spPr>
        <p:txBody>
          <a:bodyPr vert="horz"/>
          <a:lstStyle>
            <a:lvl1pPr marL="134541" indent="-134541">
              <a:buClr>
                <a:srgbClr val="C00000"/>
              </a:buClr>
              <a:defRPr sz="1400">
                <a:solidFill>
                  <a:srgbClr val="120742"/>
                </a:solidFill>
                <a:latin typeface="Arial" panose="020B0604020202020204" pitchFamily="34" charset="0"/>
                <a:cs typeface="Arial"/>
              </a:defRPr>
            </a:lvl1pPr>
            <a:lvl2pPr marL="628650" indent="-285750">
              <a:buFont typeface="Arial" panose="020B0604020202020204" pitchFamily="34" charset="0"/>
              <a:buChar char="–"/>
              <a:defRPr sz="1400">
                <a:solidFill>
                  <a:srgbClr val="120742"/>
                </a:solidFill>
                <a:latin typeface="Arial" panose="020B0604020202020204" pitchFamily="34" charset="0"/>
                <a:cs typeface="Arial"/>
              </a:defRPr>
            </a:lvl2pPr>
            <a:lvl3pPr>
              <a:defRPr sz="1050">
                <a:latin typeface="Arial"/>
                <a:cs typeface="Arial"/>
              </a:defRPr>
            </a:lvl3pPr>
            <a:lvl4pPr>
              <a:defRPr sz="900">
                <a:latin typeface="Arial"/>
                <a:cs typeface="Arial"/>
              </a:defRPr>
            </a:lvl4pPr>
            <a:lvl5pPr>
              <a:defRPr sz="900">
                <a:latin typeface="Arial"/>
                <a:cs typeface="Arial"/>
              </a:defRPr>
            </a:lvl5pPr>
          </a:lstStyle>
          <a:p>
            <a:pPr lvl="0"/>
            <a:r>
              <a:rPr lang="en-US" dirty="0" smtClean="0"/>
              <a:t>Edit Master text styles</a:t>
            </a:r>
          </a:p>
          <a:p>
            <a:pPr lvl="1"/>
            <a:r>
              <a:rPr lang="en-US" dirty="0" smtClean="0"/>
              <a:t>Second level</a:t>
            </a:r>
          </a:p>
        </p:txBody>
      </p:sp>
      <p:sp>
        <p:nvSpPr>
          <p:cNvPr id="20" name="Text Placeholder 14"/>
          <p:cNvSpPr>
            <a:spLocks noGrp="1"/>
          </p:cNvSpPr>
          <p:nvPr>
            <p:ph type="body" sz="quarter" idx="14" hasCustomPrompt="1"/>
          </p:nvPr>
        </p:nvSpPr>
        <p:spPr>
          <a:xfrm>
            <a:off x="281051" y="1863235"/>
            <a:ext cx="7936025" cy="178289"/>
          </a:xfrm>
          <a:prstGeom prst="rect">
            <a:avLst/>
          </a:prstGeom>
        </p:spPr>
        <p:txBody>
          <a:bodyPr vert="horz"/>
          <a:lstStyle>
            <a:lvl1pPr marL="0" indent="0" algn="l">
              <a:buNone/>
              <a:defRPr sz="1000" b="1" baseline="0">
                <a:solidFill>
                  <a:schemeClr val="accent2"/>
                </a:solidFill>
                <a:latin typeface="Arial"/>
                <a:cs typeface="Arial"/>
              </a:defRPr>
            </a:lvl1pPr>
            <a:lvl2pPr marL="342892" indent="0">
              <a:buNone/>
              <a:defRPr sz="1500">
                <a:latin typeface="Arial"/>
                <a:cs typeface="Arial"/>
              </a:defRPr>
            </a:lvl2pPr>
            <a:lvl3pPr marL="685783" indent="0">
              <a:buNone/>
              <a:defRPr sz="1500">
                <a:latin typeface="Arial"/>
                <a:cs typeface="Arial"/>
              </a:defRPr>
            </a:lvl3pPr>
            <a:lvl4pPr marL="1028675" indent="0">
              <a:buNone/>
              <a:defRPr sz="1500">
                <a:latin typeface="Arial"/>
                <a:cs typeface="Arial"/>
              </a:defRPr>
            </a:lvl4pPr>
            <a:lvl5pPr marL="1371566" indent="0">
              <a:buNone/>
              <a:defRPr sz="1500">
                <a:latin typeface="Arial"/>
                <a:cs typeface="Arial"/>
              </a:defRPr>
            </a:lvl5pPr>
          </a:lstStyle>
          <a:p>
            <a:pPr lvl="0"/>
            <a:r>
              <a:rPr lang="en-US" dirty="0" smtClean="0"/>
              <a:t>Table (#). Table Title</a:t>
            </a:r>
          </a:p>
        </p:txBody>
      </p:sp>
      <p:sp>
        <p:nvSpPr>
          <p:cNvPr id="13" name="Table Placeholder 3"/>
          <p:cNvSpPr>
            <a:spLocks noGrp="1"/>
          </p:cNvSpPr>
          <p:nvPr>
            <p:ph type="tbl" sz="quarter" idx="10"/>
          </p:nvPr>
        </p:nvSpPr>
        <p:spPr>
          <a:xfrm>
            <a:off x="357251" y="2070100"/>
            <a:ext cx="8438096" cy="2609849"/>
          </a:xfrm>
          <a:prstGeom prst="rect">
            <a:avLst/>
          </a:prstGeom>
        </p:spPr>
        <p:txBody>
          <a:bodyPr/>
          <a:lstStyle>
            <a:lvl1pPr marL="0" indent="0" algn="l" defTabSz="342900" rtl="0" eaLnBrk="1" latinLnBrk="0" hangingPunct="1">
              <a:spcBef>
                <a:spcPct val="20000"/>
              </a:spcBef>
              <a:buFont typeface="Arial"/>
              <a:buNone/>
              <a:defRPr lang="en-GB" sz="1350" kern="1200" dirty="0">
                <a:solidFill>
                  <a:schemeClr val="tx1"/>
                </a:solidFill>
                <a:latin typeface="Arial" panose="020B0604020202020204" pitchFamily="34" charset="0"/>
                <a:ea typeface="+mn-ea"/>
                <a:cs typeface="Arial"/>
              </a:defRPr>
            </a:lvl1pPr>
          </a:lstStyle>
          <a:p>
            <a:r>
              <a:rPr lang="en-US" dirty="0" smtClean="0"/>
              <a:t>Click icon to add table</a:t>
            </a:r>
            <a:endParaRPr lang="en-GB" dirty="0"/>
          </a:p>
        </p:txBody>
      </p:sp>
      <p:sp>
        <p:nvSpPr>
          <p:cNvPr id="19" name="Text Placeholder 25"/>
          <p:cNvSpPr>
            <a:spLocks noGrp="1"/>
          </p:cNvSpPr>
          <p:nvPr>
            <p:ph type="body" sz="quarter" idx="13" hasCustomPrompt="1"/>
          </p:nvPr>
        </p:nvSpPr>
        <p:spPr>
          <a:xfrm>
            <a:off x="357251" y="4737100"/>
            <a:ext cx="982599" cy="274638"/>
          </a:xfrm>
          <a:prstGeom prst="rect">
            <a:avLst/>
          </a:prstGeom>
        </p:spPr>
        <p:txBody>
          <a:bodyPr/>
          <a:lstStyle>
            <a:lvl1pPr marL="0" indent="0">
              <a:buNone/>
              <a:defRPr sz="900">
                <a:solidFill>
                  <a:srgbClr val="120742"/>
                </a:solidFill>
                <a:latin typeface="Arial" panose="020B0604020202020204" pitchFamily="34" charset="0"/>
                <a:cs typeface="Arial" panose="020B0604020202020204" pitchFamily="34" charset="0"/>
              </a:defRPr>
            </a:lvl1pPr>
            <a:lvl2pPr marL="342900" indent="0">
              <a:buNone/>
              <a:defRPr sz="900">
                <a:latin typeface="Arial" panose="020B0604020202020204" pitchFamily="34" charset="0"/>
                <a:cs typeface="Arial" panose="020B0604020202020204" pitchFamily="34" charset="0"/>
              </a:defRPr>
            </a:lvl2pPr>
            <a:lvl3pPr marL="685800" indent="0">
              <a:buNone/>
              <a:defRPr sz="900">
                <a:latin typeface="Arial" panose="020B0604020202020204" pitchFamily="34" charset="0"/>
                <a:cs typeface="Arial" panose="020B0604020202020204" pitchFamily="34" charset="0"/>
              </a:defRPr>
            </a:lvl3pPr>
            <a:lvl4pPr marL="1028700" indent="0">
              <a:buNone/>
              <a:defRPr sz="900">
                <a:latin typeface="Arial" panose="020B0604020202020204" pitchFamily="34" charset="0"/>
                <a:cs typeface="Arial" panose="020B0604020202020204" pitchFamily="34" charset="0"/>
              </a:defRPr>
            </a:lvl4pPr>
            <a:lvl5pPr marL="1371600" indent="0">
              <a:buNone/>
              <a:defRPr sz="900">
                <a:latin typeface="Arial" panose="020B0604020202020204" pitchFamily="34" charset="0"/>
                <a:cs typeface="Arial" panose="020B0604020202020204" pitchFamily="34" charset="0"/>
              </a:defRPr>
            </a:lvl5pPr>
          </a:lstStyle>
          <a:p>
            <a:pPr lvl="0"/>
            <a:r>
              <a:rPr lang="en-US" dirty="0"/>
              <a:t>Source</a:t>
            </a:r>
          </a:p>
        </p:txBody>
      </p:sp>
      <p:sp>
        <p:nvSpPr>
          <p:cNvPr id="18" name="Footer Placeholder 4"/>
          <p:cNvSpPr>
            <a:spLocks noGrp="1"/>
          </p:cNvSpPr>
          <p:nvPr>
            <p:ph type="ftr" sz="quarter" idx="3"/>
          </p:nvPr>
        </p:nvSpPr>
        <p:spPr>
          <a:xfrm>
            <a:off x="1436448" y="4736307"/>
            <a:ext cx="7148752" cy="274636"/>
          </a:xfrm>
          <a:prstGeom prst="rect">
            <a:avLst/>
          </a:prstGeom>
        </p:spPr>
        <p:txBody>
          <a:bodyPr vert="horz" lIns="91440" tIns="45720" rIns="91440" bIns="45720" rtlCol="0" anchor="t"/>
          <a:lstStyle>
            <a:lvl1pPr algn="l">
              <a:defRPr sz="900">
                <a:solidFill>
                  <a:srgbClr val="120742"/>
                </a:solidFill>
                <a:latin typeface="Arial" panose="020B0604020202020204" pitchFamily="34" charset="0"/>
                <a:cs typeface="Arial" panose="020B0604020202020204" pitchFamily="34" charset="0"/>
              </a:defRPr>
            </a:lvl1pPr>
          </a:lstStyle>
          <a:p>
            <a:endParaRPr lang="en-US" dirty="0"/>
          </a:p>
        </p:txBody>
      </p:sp>
      <p:sp>
        <p:nvSpPr>
          <p:cNvPr id="8" name="Picture Placeholder 15"/>
          <p:cNvSpPr>
            <a:spLocks noGrp="1"/>
          </p:cNvSpPr>
          <p:nvPr>
            <p:ph type="pic" sz="quarter" idx="12" hasCustomPrompt="1"/>
          </p:nvPr>
        </p:nvSpPr>
        <p:spPr>
          <a:xfrm>
            <a:off x="2061923" y="308753"/>
            <a:ext cx="1063625" cy="241300"/>
          </a:xfrm>
          <a:prstGeom prst="rect">
            <a:avLst/>
          </a:prstGeom>
        </p:spPr>
        <p:txBody>
          <a:bodyPr anchor="ctr"/>
          <a:lstStyle>
            <a:lvl1pPr marL="0" indent="0" algn="ctr">
              <a:buNone/>
              <a:defRPr sz="1200">
                <a:solidFill>
                  <a:schemeClr val="bg1"/>
                </a:solidFill>
                <a:latin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700690548"/>
      </p:ext>
    </p:extLst>
  </p:cSld>
  <p:clrMapOvr>
    <a:masterClrMapping/>
  </p:clrMapOvr>
  <p:extLst mod="1">
    <p:ext uri="{DCECCB84-F9BA-43D5-87BE-67443E8EF086}">
      <p15:sldGuideLst xmlns:p15="http://schemas.microsoft.com/office/powerpoint/2012/main">
        <p15:guide id="2" pos="2880">
          <p15:clr>
            <a:srgbClr val="FBAE40"/>
          </p15:clr>
        </p15:guide>
        <p15:guide id="3" pos="48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No Content)">
    <p:spTree>
      <p:nvGrpSpPr>
        <p:cNvPr id="1" name=""/>
        <p:cNvGrpSpPr/>
        <p:nvPr/>
      </p:nvGrpSpPr>
      <p:grpSpPr>
        <a:xfrm>
          <a:off x="0" y="0"/>
          <a:ext cx="0" cy="0"/>
          <a:chOff x="0" y="0"/>
          <a:chExt cx="0" cy="0"/>
        </a:xfrm>
      </p:grpSpPr>
      <p:sp>
        <p:nvSpPr>
          <p:cNvPr id="2" name="Title 1"/>
          <p:cNvSpPr>
            <a:spLocks noGrp="1"/>
          </p:cNvSpPr>
          <p:nvPr>
            <p:ph type="title"/>
          </p:nvPr>
        </p:nvSpPr>
        <p:spPr>
          <a:xfrm>
            <a:off x="349250" y="734484"/>
            <a:ext cx="8454563" cy="419101"/>
          </a:xfrm>
          <a:prstGeom prst="rect">
            <a:avLst/>
          </a:prstGeom>
        </p:spPr>
        <p:txBody>
          <a:bodyPr anchor="ctr"/>
          <a:lstStyle>
            <a:lvl1pPr algn="l">
              <a:defRPr lang="en-GB" sz="3000" kern="1200" dirty="0">
                <a:solidFill>
                  <a:srgbClr val="C00000"/>
                </a:solidFill>
                <a:latin typeface="Arial" panose="020B0604020202020204" pitchFamily="34" charset="0"/>
                <a:ea typeface="+mn-ea"/>
                <a:cs typeface="Arial"/>
              </a:defRPr>
            </a:lvl1pPr>
          </a:lstStyle>
          <a:p>
            <a:pPr marL="0" lvl="0" indent="0" algn="l" defTabSz="342900" rtl="0" eaLnBrk="1" latinLnBrk="0" hangingPunct="1">
              <a:spcBef>
                <a:spcPct val="20000"/>
              </a:spcBef>
              <a:buFont typeface="Arial"/>
              <a:buNone/>
            </a:pPr>
            <a:r>
              <a:rPr lang="en-US" smtClean="0"/>
              <a:t>Click to edit Master title style</a:t>
            </a:r>
            <a:endParaRPr lang="en-GB" dirty="0"/>
          </a:p>
        </p:txBody>
      </p:sp>
      <p:sp>
        <p:nvSpPr>
          <p:cNvPr id="12" name="Text Placeholder 14"/>
          <p:cNvSpPr>
            <a:spLocks noGrp="1"/>
          </p:cNvSpPr>
          <p:nvPr>
            <p:ph type="body" sz="quarter" idx="14" hasCustomPrompt="1"/>
          </p:nvPr>
        </p:nvSpPr>
        <p:spPr>
          <a:xfrm>
            <a:off x="281051" y="1165927"/>
            <a:ext cx="7936025" cy="178289"/>
          </a:xfrm>
          <a:prstGeom prst="rect">
            <a:avLst/>
          </a:prstGeom>
        </p:spPr>
        <p:txBody>
          <a:bodyPr vert="horz"/>
          <a:lstStyle>
            <a:lvl1pPr marL="0" indent="0" algn="l">
              <a:buNone/>
              <a:defRPr sz="1000" b="1" baseline="0">
                <a:solidFill>
                  <a:schemeClr val="accent2"/>
                </a:solidFill>
                <a:latin typeface="Arial"/>
                <a:cs typeface="Arial"/>
              </a:defRPr>
            </a:lvl1pPr>
            <a:lvl2pPr marL="342892" indent="0">
              <a:buNone/>
              <a:defRPr sz="1500">
                <a:latin typeface="Arial"/>
                <a:cs typeface="Arial"/>
              </a:defRPr>
            </a:lvl2pPr>
            <a:lvl3pPr marL="685783" indent="0">
              <a:buNone/>
              <a:defRPr sz="1500">
                <a:latin typeface="Arial"/>
                <a:cs typeface="Arial"/>
              </a:defRPr>
            </a:lvl3pPr>
            <a:lvl4pPr marL="1028675" indent="0">
              <a:buNone/>
              <a:defRPr sz="1500">
                <a:latin typeface="Arial"/>
                <a:cs typeface="Arial"/>
              </a:defRPr>
            </a:lvl4pPr>
            <a:lvl5pPr marL="1371566" indent="0">
              <a:buNone/>
              <a:defRPr sz="1500">
                <a:latin typeface="Arial"/>
                <a:cs typeface="Arial"/>
              </a:defRPr>
            </a:lvl5pPr>
          </a:lstStyle>
          <a:p>
            <a:pPr lvl="0"/>
            <a:r>
              <a:rPr lang="en-US" dirty="0" smtClean="0"/>
              <a:t>Table (#). Table Title</a:t>
            </a:r>
          </a:p>
        </p:txBody>
      </p:sp>
      <p:sp>
        <p:nvSpPr>
          <p:cNvPr id="10" name="Table Placeholder 3"/>
          <p:cNvSpPr>
            <a:spLocks noGrp="1"/>
          </p:cNvSpPr>
          <p:nvPr>
            <p:ph type="tbl" sz="quarter" idx="10"/>
          </p:nvPr>
        </p:nvSpPr>
        <p:spPr>
          <a:xfrm>
            <a:off x="365717" y="1360091"/>
            <a:ext cx="8438096" cy="3319859"/>
          </a:xfrm>
          <a:prstGeom prst="rect">
            <a:avLst/>
          </a:prstGeom>
        </p:spPr>
        <p:txBody>
          <a:bodyPr/>
          <a:lstStyle>
            <a:lvl1pPr marL="0" indent="0" algn="l" defTabSz="342900" rtl="0" eaLnBrk="1" latinLnBrk="0" hangingPunct="1">
              <a:spcBef>
                <a:spcPct val="20000"/>
              </a:spcBef>
              <a:buFont typeface="Arial"/>
              <a:buNone/>
              <a:defRPr lang="en-GB" sz="1350" kern="1200" dirty="0">
                <a:solidFill>
                  <a:schemeClr val="tx1"/>
                </a:solidFill>
                <a:latin typeface="Arial" panose="020B0604020202020204" pitchFamily="34" charset="0"/>
                <a:ea typeface="+mn-ea"/>
                <a:cs typeface="Arial"/>
              </a:defRPr>
            </a:lvl1pPr>
          </a:lstStyle>
          <a:p>
            <a:r>
              <a:rPr lang="en-US" dirty="0" smtClean="0"/>
              <a:t>Click icon to add table</a:t>
            </a:r>
            <a:endParaRPr lang="en-GB" dirty="0"/>
          </a:p>
        </p:txBody>
      </p:sp>
      <p:sp>
        <p:nvSpPr>
          <p:cNvPr id="19" name="Text Placeholder 25"/>
          <p:cNvSpPr>
            <a:spLocks noGrp="1"/>
          </p:cNvSpPr>
          <p:nvPr>
            <p:ph type="body" sz="quarter" idx="13" hasCustomPrompt="1"/>
          </p:nvPr>
        </p:nvSpPr>
        <p:spPr>
          <a:xfrm>
            <a:off x="357251" y="4737100"/>
            <a:ext cx="982599" cy="274638"/>
          </a:xfrm>
          <a:prstGeom prst="rect">
            <a:avLst/>
          </a:prstGeom>
        </p:spPr>
        <p:txBody>
          <a:bodyPr/>
          <a:lstStyle>
            <a:lvl1pPr marL="0" indent="0">
              <a:buNone/>
              <a:defRPr sz="900">
                <a:solidFill>
                  <a:srgbClr val="120742"/>
                </a:solidFill>
                <a:latin typeface="Arial" panose="020B0604020202020204" pitchFamily="34" charset="0"/>
                <a:cs typeface="Arial" panose="020B0604020202020204" pitchFamily="34" charset="0"/>
              </a:defRPr>
            </a:lvl1pPr>
            <a:lvl2pPr marL="342900" indent="0">
              <a:buNone/>
              <a:defRPr sz="900">
                <a:latin typeface="Arial" panose="020B0604020202020204" pitchFamily="34" charset="0"/>
                <a:cs typeface="Arial" panose="020B0604020202020204" pitchFamily="34" charset="0"/>
              </a:defRPr>
            </a:lvl2pPr>
            <a:lvl3pPr marL="685800" indent="0">
              <a:buNone/>
              <a:defRPr sz="900">
                <a:latin typeface="Arial" panose="020B0604020202020204" pitchFamily="34" charset="0"/>
                <a:cs typeface="Arial" panose="020B0604020202020204" pitchFamily="34" charset="0"/>
              </a:defRPr>
            </a:lvl3pPr>
            <a:lvl4pPr marL="1028700" indent="0">
              <a:buNone/>
              <a:defRPr sz="900">
                <a:latin typeface="Arial" panose="020B0604020202020204" pitchFamily="34" charset="0"/>
                <a:cs typeface="Arial" panose="020B0604020202020204" pitchFamily="34" charset="0"/>
              </a:defRPr>
            </a:lvl4pPr>
            <a:lvl5pPr marL="1371600" indent="0">
              <a:buNone/>
              <a:defRPr sz="900">
                <a:latin typeface="Arial" panose="020B0604020202020204" pitchFamily="34" charset="0"/>
                <a:cs typeface="Arial" panose="020B0604020202020204" pitchFamily="34" charset="0"/>
              </a:defRPr>
            </a:lvl5pPr>
          </a:lstStyle>
          <a:p>
            <a:pPr lvl="0"/>
            <a:r>
              <a:rPr lang="en-US" dirty="0"/>
              <a:t>Source</a:t>
            </a:r>
          </a:p>
        </p:txBody>
      </p:sp>
      <p:sp>
        <p:nvSpPr>
          <p:cNvPr id="18" name="Footer Placeholder 4"/>
          <p:cNvSpPr>
            <a:spLocks noGrp="1"/>
          </p:cNvSpPr>
          <p:nvPr>
            <p:ph type="ftr" sz="quarter" idx="3"/>
          </p:nvPr>
        </p:nvSpPr>
        <p:spPr>
          <a:xfrm>
            <a:off x="1436448" y="4736307"/>
            <a:ext cx="7148752" cy="274636"/>
          </a:xfrm>
          <a:prstGeom prst="rect">
            <a:avLst/>
          </a:prstGeom>
        </p:spPr>
        <p:txBody>
          <a:bodyPr vert="horz" lIns="91440" tIns="45720" rIns="91440" bIns="45720" rtlCol="0" anchor="t"/>
          <a:lstStyle>
            <a:lvl1pPr algn="l">
              <a:defRPr sz="900">
                <a:solidFill>
                  <a:srgbClr val="120742"/>
                </a:solidFill>
                <a:latin typeface="Arial" panose="020B0604020202020204" pitchFamily="34" charset="0"/>
                <a:cs typeface="Arial" panose="020B0604020202020204" pitchFamily="34" charset="0"/>
              </a:defRPr>
            </a:lvl1pPr>
          </a:lstStyle>
          <a:p>
            <a:endParaRPr lang="en-US" dirty="0"/>
          </a:p>
        </p:txBody>
      </p:sp>
      <p:sp>
        <p:nvSpPr>
          <p:cNvPr id="8" name="Picture Placeholder 15"/>
          <p:cNvSpPr>
            <a:spLocks noGrp="1"/>
          </p:cNvSpPr>
          <p:nvPr>
            <p:ph type="pic" sz="quarter" idx="12" hasCustomPrompt="1"/>
          </p:nvPr>
        </p:nvSpPr>
        <p:spPr>
          <a:xfrm>
            <a:off x="2061923" y="308753"/>
            <a:ext cx="1063625" cy="241300"/>
          </a:xfrm>
          <a:prstGeom prst="rect">
            <a:avLst/>
          </a:prstGeom>
        </p:spPr>
        <p:txBody>
          <a:bodyPr anchor="ctr"/>
          <a:lstStyle>
            <a:lvl1pPr marL="0" indent="0" algn="ctr">
              <a:buNone/>
              <a:defRPr sz="1200">
                <a:solidFill>
                  <a:schemeClr val="bg1"/>
                </a:solidFill>
                <a:latin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120731855"/>
      </p:ext>
    </p:extLst>
  </p:cSld>
  <p:clrMapOvr>
    <a:masterClrMapping/>
  </p:clrMapOvr>
  <p:extLst mod="1">
    <p:ext uri="{DCECCB84-F9BA-43D5-87BE-67443E8EF086}">
      <p15:sldGuideLst xmlns:p15="http://schemas.microsoft.com/office/powerpoint/2012/main">
        <p15:guide id="2" pos="2880">
          <p15:clr>
            <a:srgbClr val="FBAE40"/>
          </p15:clr>
        </p15:guide>
        <p15:guide id="3" pos="48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Figure">
    <p:spTree>
      <p:nvGrpSpPr>
        <p:cNvPr id="1" name=""/>
        <p:cNvGrpSpPr/>
        <p:nvPr/>
      </p:nvGrpSpPr>
      <p:grpSpPr>
        <a:xfrm>
          <a:off x="0" y="0"/>
          <a:ext cx="0" cy="0"/>
          <a:chOff x="0" y="0"/>
          <a:chExt cx="0" cy="0"/>
        </a:xfrm>
      </p:grpSpPr>
      <p:sp>
        <p:nvSpPr>
          <p:cNvPr id="2" name="Title 1"/>
          <p:cNvSpPr>
            <a:spLocks noGrp="1"/>
          </p:cNvSpPr>
          <p:nvPr>
            <p:ph type="title"/>
          </p:nvPr>
        </p:nvSpPr>
        <p:spPr>
          <a:xfrm>
            <a:off x="349250" y="734484"/>
            <a:ext cx="8454563" cy="419101"/>
          </a:xfrm>
          <a:prstGeom prst="rect">
            <a:avLst/>
          </a:prstGeom>
        </p:spPr>
        <p:txBody>
          <a:bodyPr anchor="ctr"/>
          <a:lstStyle>
            <a:lvl1pPr algn="l">
              <a:defRPr lang="en-GB" sz="3000" kern="1200" dirty="0">
                <a:solidFill>
                  <a:srgbClr val="C00000"/>
                </a:solidFill>
                <a:latin typeface="Arial" panose="020B0604020202020204" pitchFamily="34" charset="0"/>
                <a:ea typeface="+mn-ea"/>
                <a:cs typeface="Arial"/>
              </a:defRPr>
            </a:lvl1pPr>
          </a:lstStyle>
          <a:p>
            <a:pPr marL="0" lvl="0" indent="0" algn="l" defTabSz="3429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357251" y="1175941"/>
            <a:ext cx="8438096" cy="665559"/>
          </a:xfrm>
          <a:prstGeom prst="rect">
            <a:avLst/>
          </a:prstGeom>
        </p:spPr>
        <p:txBody>
          <a:bodyPr vert="horz"/>
          <a:lstStyle>
            <a:lvl1pPr marL="134541" indent="-134541">
              <a:buClr>
                <a:srgbClr val="C00000"/>
              </a:buClr>
              <a:defRPr sz="1400">
                <a:solidFill>
                  <a:srgbClr val="120742"/>
                </a:solidFill>
                <a:latin typeface="Arial" panose="020B0604020202020204" pitchFamily="34" charset="0"/>
                <a:cs typeface="Arial"/>
              </a:defRPr>
            </a:lvl1pPr>
            <a:lvl2pPr marL="628650" indent="-285750">
              <a:buFont typeface="Arial" panose="020B0604020202020204" pitchFamily="34" charset="0"/>
              <a:buChar char="–"/>
              <a:defRPr sz="1400">
                <a:solidFill>
                  <a:srgbClr val="120742"/>
                </a:solidFill>
                <a:latin typeface="Arial" panose="020B0604020202020204" pitchFamily="34" charset="0"/>
                <a:cs typeface="Arial"/>
              </a:defRPr>
            </a:lvl2pPr>
            <a:lvl3pPr>
              <a:defRPr sz="1050">
                <a:latin typeface="Arial"/>
                <a:cs typeface="Arial"/>
              </a:defRPr>
            </a:lvl3pPr>
            <a:lvl4pPr>
              <a:defRPr sz="900">
                <a:latin typeface="Arial"/>
                <a:cs typeface="Arial"/>
              </a:defRPr>
            </a:lvl4pPr>
            <a:lvl5pPr>
              <a:defRPr sz="900">
                <a:latin typeface="Arial"/>
                <a:cs typeface="Arial"/>
              </a:defRPr>
            </a:lvl5pPr>
          </a:lstStyle>
          <a:p>
            <a:pPr lvl="0"/>
            <a:r>
              <a:rPr lang="en-US" dirty="0" smtClean="0"/>
              <a:t>Edit Master text styles</a:t>
            </a:r>
          </a:p>
          <a:p>
            <a:pPr lvl="1"/>
            <a:r>
              <a:rPr lang="en-US" dirty="0" smtClean="0"/>
              <a:t>Second level</a:t>
            </a:r>
          </a:p>
        </p:txBody>
      </p:sp>
      <p:sp>
        <p:nvSpPr>
          <p:cNvPr id="9" name="Chart Placeholder 9"/>
          <p:cNvSpPr>
            <a:spLocks noGrp="1"/>
          </p:cNvSpPr>
          <p:nvPr>
            <p:ph type="chart" sz="quarter" idx="10"/>
          </p:nvPr>
        </p:nvSpPr>
        <p:spPr>
          <a:xfrm>
            <a:off x="357251" y="1841500"/>
            <a:ext cx="8446563" cy="2838449"/>
          </a:xfrm>
          <a:prstGeom prst="rect">
            <a:avLst/>
          </a:prstGeom>
        </p:spPr>
        <p:txBody>
          <a:bodyPr/>
          <a:lstStyle>
            <a:lvl1pPr marL="0" indent="0">
              <a:buNone/>
              <a:defRPr lang="en-GB" sz="1350" kern="1200" dirty="0">
                <a:solidFill>
                  <a:schemeClr val="tx1"/>
                </a:solidFill>
                <a:latin typeface="Arial" panose="020B0604020202020204" pitchFamily="34" charset="0"/>
                <a:ea typeface="+mn-ea"/>
                <a:cs typeface="Arial"/>
              </a:defRPr>
            </a:lvl1pPr>
          </a:lstStyle>
          <a:p>
            <a:r>
              <a:rPr lang="en-US" dirty="0" smtClean="0"/>
              <a:t>Click icon to add chart</a:t>
            </a:r>
            <a:endParaRPr lang="en-GB" dirty="0"/>
          </a:p>
        </p:txBody>
      </p:sp>
      <p:sp>
        <p:nvSpPr>
          <p:cNvPr id="19" name="Text Placeholder 25"/>
          <p:cNvSpPr>
            <a:spLocks noGrp="1"/>
          </p:cNvSpPr>
          <p:nvPr>
            <p:ph type="body" sz="quarter" idx="13" hasCustomPrompt="1"/>
          </p:nvPr>
        </p:nvSpPr>
        <p:spPr>
          <a:xfrm>
            <a:off x="357251" y="4737100"/>
            <a:ext cx="982599" cy="274638"/>
          </a:xfrm>
          <a:prstGeom prst="rect">
            <a:avLst/>
          </a:prstGeom>
        </p:spPr>
        <p:txBody>
          <a:bodyPr/>
          <a:lstStyle>
            <a:lvl1pPr marL="0" indent="0">
              <a:buNone/>
              <a:defRPr sz="900">
                <a:solidFill>
                  <a:srgbClr val="120742"/>
                </a:solidFill>
                <a:latin typeface="Arial" panose="020B0604020202020204" pitchFamily="34" charset="0"/>
                <a:cs typeface="Arial" panose="020B0604020202020204" pitchFamily="34" charset="0"/>
              </a:defRPr>
            </a:lvl1pPr>
            <a:lvl2pPr marL="342900" indent="0">
              <a:buNone/>
              <a:defRPr sz="900">
                <a:latin typeface="Arial" panose="020B0604020202020204" pitchFamily="34" charset="0"/>
                <a:cs typeface="Arial" panose="020B0604020202020204" pitchFamily="34" charset="0"/>
              </a:defRPr>
            </a:lvl2pPr>
            <a:lvl3pPr marL="685800" indent="0">
              <a:buNone/>
              <a:defRPr sz="900">
                <a:latin typeface="Arial" panose="020B0604020202020204" pitchFamily="34" charset="0"/>
                <a:cs typeface="Arial" panose="020B0604020202020204" pitchFamily="34" charset="0"/>
              </a:defRPr>
            </a:lvl3pPr>
            <a:lvl4pPr marL="1028700" indent="0">
              <a:buNone/>
              <a:defRPr sz="900">
                <a:latin typeface="Arial" panose="020B0604020202020204" pitchFamily="34" charset="0"/>
                <a:cs typeface="Arial" panose="020B0604020202020204" pitchFamily="34" charset="0"/>
              </a:defRPr>
            </a:lvl4pPr>
            <a:lvl5pPr marL="1371600" indent="0">
              <a:buNone/>
              <a:defRPr sz="900">
                <a:latin typeface="Arial" panose="020B0604020202020204" pitchFamily="34" charset="0"/>
                <a:cs typeface="Arial" panose="020B0604020202020204" pitchFamily="34" charset="0"/>
              </a:defRPr>
            </a:lvl5pPr>
          </a:lstStyle>
          <a:p>
            <a:pPr lvl="0"/>
            <a:r>
              <a:rPr lang="en-US" dirty="0"/>
              <a:t>Source</a:t>
            </a:r>
          </a:p>
        </p:txBody>
      </p:sp>
      <p:sp>
        <p:nvSpPr>
          <p:cNvPr id="18" name="Footer Placeholder 4"/>
          <p:cNvSpPr>
            <a:spLocks noGrp="1"/>
          </p:cNvSpPr>
          <p:nvPr>
            <p:ph type="ftr" sz="quarter" idx="3"/>
          </p:nvPr>
        </p:nvSpPr>
        <p:spPr>
          <a:xfrm>
            <a:off x="1436448" y="4736307"/>
            <a:ext cx="7148752" cy="274636"/>
          </a:xfrm>
          <a:prstGeom prst="rect">
            <a:avLst/>
          </a:prstGeom>
        </p:spPr>
        <p:txBody>
          <a:bodyPr vert="horz" lIns="91440" tIns="45720" rIns="91440" bIns="45720" rtlCol="0" anchor="t"/>
          <a:lstStyle>
            <a:lvl1pPr algn="l">
              <a:defRPr sz="900">
                <a:solidFill>
                  <a:srgbClr val="120742"/>
                </a:solidFill>
                <a:latin typeface="Arial" panose="020B0604020202020204" pitchFamily="34" charset="0"/>
                <a:cs typeface="Arial" panose="020B0604020202020204" pitchFamily="34" charset="0"/>
              </a:defRPr>
            </a:lvl1pPr>
          </a:lstStyle>
          <a:p>
            <a:endParaRPr lang="en-US" dirty="0"/>
          </a:p>
        </p:txBody>
      </p:sp>
      <p:sp>
        <p:nvSpPr>
          <p:cNvPr id="8" name="Picture Placeholder 15"/>
          <p:cNvSpPr>
            <a:spLocks noGrp="1"/>
          </p:cNvSpPr>
          <p:nvPr>
            <p:ph type="pic" sz="quarter" idx="12" hasCustomPrompt="1"/>
          </p:nvPr>
        </p:nvSpPr>
        <p:spPr>
          <a:xfrm>
            <a:off x="2061923" y="308753"/>
            <a:ext cx="1063625" cy="241300"/>
          </a:xfrm>
          <a:prstGeom prst="rect">
            <a:avLst/>
          </a:prstGeom>
        </p:spPr>
        <p:txBody>
          <a:bodyPr anchor="ctr"/>
          <a:lstStyle>
            <a:lvl1pPr marL="0" indent="0" algn="ctr">
              <a:buNone/>
              <a:defRPr sz="1200">
                <a:solidFill>
                  <a:schemeClr val="bg1"/>
                </a:solidFill>
                <a:latin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1060576477"/>
      </p:ext>
    </p:extLst>
  </p:cSld>
  <p:clrMapOvr>
    <a:masterClrMapping/>
  </p:clrMapOvr>
  <p:extLst mod="1">
    <p:ext uri="{DCECCB84-F9BA-43D5-87BE-67443E8EF086}">
      <p15:sldGuideLst xmlns:p15="http://schemas.microsoft.com/office/powerpoint/2012/main">
        <p15:guide id="2" pos="2880">
          <p15:clr>
            <a:srgbClr val="FBAE40"/>
          </p15:clr>
        </p15:guide>
        <p15:guide id="3" pos="48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Break">
    <p:spTree>
      <p:nvGrpSpPr>
        <p:cNvPr id="1" name=""/>
        <p:cNvGrpSpPr/>
        <p:nvPr/>
      </p:nvGrpSpPr>
      <p:grpSpPr>
        <a:xfrm>
          <a:off x="0" y="0"/>
          <a:ext cx="0" cy="0"/>
          <a:chOff x="0" y="0"/>
          <a:chExt cx="0" cy="0"/>
        </a:xfrm>
      </p:grpSpPr>
      <p:sp>
        <p:nvSpPr>
          <p:cNvPr id="7" name="Rectangle 6"/>
          <p:cNvSpPr/>
          <p:nvPr userDrawn="1"/>
        </p:nvSpPr>
        <p:spPr>
          <a:xfrm>
            <a:off x="0" y="0"/>
            <a:ext cx="9144000" cy="5143500"/>
          </a:xfrm>
          <a:prstGeom prst="rect">
            <a:avLst/>
          </a:prstGeom>
          <a:solidFill>
            <a:srgbClr val="12074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latin typeface="Arial" panose="020B0604020202020204" pitchFamily="34" charset="0"/>
            </a:endParaRPr>
          </a:p>
        </p:txBody>
      </p:sp>
      <p:sp>
        <p:nvSpPr>
          <p:cNvPr id="12" name="Text Placeholder 11"/>
          <p:cNvSpPr>
            <a:spLocks noGrp="1"/>
          </p:cNvSpPr>
          <p:nvPr>
            <p:ph type="body" sz="quarter" idx="11"/>
          </p:nvPr>
        </p:nvSpPr>
        <p:spPr>
          <a:xfrm>
            <a:off x="3422650" y="2911761"/>
            <a:ext cx="5035550" cy="821503"/>
          </a:xfrm>
          <a:prstGeom prst="rect">
            <a:avLst/>
          </a:prstGeom>
        </p:spPr>
        <p:txBody>
          <a:bodyPr vert="horz"/>
          <a:lstStyle>
            <a:lvl1pPr marL="0" indent="0">
              <a:spcBef>
                <a:spcPts val="525"/>
              </a:spcBef>
              <a:buNone/>
              <a:defRPr sz="1800">
                <a:solidFill>
                  <a:srgbClr val="FFFFFF"/>
                </a:solidFill>
                <a:latin typeface="Arial" panose="020B0604020202020204" pitchFamily="34" charset="0"/>
                <a:cs typeface="Arial"/>
              </a:defRPr>
            </a:lvl1pPr>
            <a:lvl2pPr marL="342900" indent="0">
              <a:buNone/>
              <a:defRPr sz="1200"/>
            </a:lvl2pPr>
            <a:lvl3pPr marL="685800" indent="0">
              <a:buNone/>
              <a:defRPr sz="1200"/>
            </a:lvl3pPr>
            <a:lvl4pPr marL="1028700" indent="0">
              <a:buNone/>
              <a:defRPr sz="1200"/>
            </a:lvl4pPr>
            <a:lvl5pPr marL="1371600" indent="0">
              <a:buNone/>
              <a:defRPr sz="1200"/>
            </a:lvl5pPr>
          </a:lstStyle>
          <a:p>
            <a:pPr lvl="0"/>
            <a:r>
              <a:rPr lang="en-US" smtClean="0"/>
              <a:t>Edit Master text styles</a:t>
            </a:r>
          </a:p>
        </p:txBody>
      </p:sp>
      <p:sp>
        <p:nvSpPr>
          <p:cNvPr id="4" name="Text Placeholder 3"/>
          <p:cNvSpPr>
            <a:spLocks noGrp="1"/>
          </p:cNvSpPr>
          <p:nvPr>
            <p:ph type="body" sz="quarter" idx="13"/>
          </p:nvPr>
        </p:nvSpPr>
        <p:spPr>
          <a:xfrm>
            <a:off x="3422650" y="2252133"/>
            <a:ext cx="5035550" cy="495300"/>
          </a:xfrm>
          <a:prstGeom prst="rect">
            <a:avLst/>
          </a:prstGeom>
        </p:spPr>
        <p:txBody>
          <a:bodyPr/>
          <a:lstStyle>
            <a:lvl1pPr marL="0" indent="0">
              <a:buNone/>
              <a:defRPr sz="3000">
                <a:solidFill>
                  <a:schemeClr val="bg1"/>
                </a:solidFill>
                <a:latin typeface="Arial" panose="020B0604020202020204" pitchFamily="34" charset="0"/>
                <a:cs typeface="Arial" panose="020B0604020202020204" pitchFamily="34" charset="0"/>
              </a:defRPr>
            </a:lvl1pPr>
            <a:lvl2pPr>
              <a:defRPr sz="3000">
                <a:solidFill>
                  <a:schemeClr val="bg1"/>
                </a:solidFill>
                <a:latin typeface="Arial" panose="020B0604020202020204" pitchFamily="34" charset="0"/>
                <a:cs typeface="Arial" panose="020B0604020202020204" pitchFamily="34" charset="0"/>
              </a:defRPr>
            </a:lvl2pPr>
            <a:lvl3pPr>
              <a:defRPr sz="3000">
                <a:solidFill>
                  <a:schemeClr val="bg1"/>
                </a:solidFill>
                <a:latin typeface="Arial" panose="020B0604020202020204" pitchFamily="34" charset="0"/>
                <a:cs typeface="Arial" panose="020B0604020202020204" pitchFamily="34" charset="0"/>
              </a:defRPr>
            </a:lvl3pPr>
            <a:lvl4pPr>
              <a:defRPr sz="3000">
                <a:solidFill>
                  <a:schemeClr val="bg1"/>
                </a:solidFill>
                <a:latin typeface="Arial" panose="020B0604020202020204" pitchFamily="34" charset="0"/>
                <a:cs typeface="Arial" panose="020B0604020202020204" pitchFamily="34" charset="0"/>
              </a:defRPr>
            </a:lvl4pPr>
            <a:lvl5pPr>
              <a:defRPr sz="3000">
                <a:solidFill>
                  <a:schemeClr val="bg1"/>
                </a:solidFill>
                <a:latin typeface="Arial" panose="020B0604020202020204" pitchFamily="34" charset="0"/>
                <a:cs typeface="Arial" panose="020B0604020202020204" pitchFamily="34" charset="0"/>
              </a:defRPr>
            </a:lvl5pPr>
          </a:lstStyle>
          <a:p>
            <a:pPr lvl="0"/>
            <a:r>
              <a:rPr lang="en-US" smtClean="0"/>
              <a:t>Edit Master text styles</a:t>
            </a:r>
          </a:p>
        </p:txBody>
      </p:sp>
      <p:pic>
        <p:nvPicPr>
          <p:cNvPr id="15" name="Picture 14" descr="VB_VE_Logos.png"/>
          <p:cNvPicPr>
            <a:picLocks noChangeAspect="1"/>
          </p:cNvPicPr>
          <p:nvPr userDrawn="1"/>
        </p:nvPicPr>
        <p:blipFill rotWithShape="1">
          <a:blip r:embed="rId2">
            <a:extLst>
              <a:ext uri="{28A0092B-C50C-407E-A947-70E740481C1C}">
                <a14:useLocalDpi xmlns:a14="http://schemas.microsoft.com/office/drawing/2010/main" val="0"/>
              </a:ext>
            </a:extLst>
          </a:blip>
          <a:srcRect l="-297" r="48232"/>
          <a:stretch/>
        </p:blipFill>
        <p:spPr>
          <a:xfrm>
            <a:off x="506536" y="456637"/>
            <a:ext cx="1021557" cy="761630"/>
          </a:xfrm>
          <a:prstGeom prst="rect">
            <a:avLst/>
          </a:prstGeom>
        </p:spPr>
      </p:pic>
    </p:spTree>
    <p:extLst>
      <p:ext uri="{BB962C8B-B14F-4D97-AF65-F5344CB8AC3E}">
        <p14:creationId xmlns:p14="http://schemas.microsoft.com/office/powerpoint/2010/main" val="1423289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descr="VisitBritain Banner and Logo" title="VisitBritain Banner"/>
          <p:cNvGrpSpPr/>
          <p:nvPr/>
        </p:nvGrpSpPr>
        <p:grpSpPr>
          <a:xfrm>
            <a:off x="336947" y="233280"/>
            <a:ext cx="8466866" cy="441210"/>
            <a:chOff x="336947" y="233280"/>
            <a:chExt cx="8466866" cy="441210"/>
          </a:xfrm>
        </p:grpSpPr>
        <p:sp>
          <p:nvSpPr>
            <p:cNvPr id="10" name="Rectangle 9"/>
            <p:cNvSpPr/>
            <p:nvPr userDrawn="1"/>
          </p:nvSpPr>
          <p:spPr>
            <a:xfrm>
              <a:off x="336947" y="233280"/>
              <a:ext cx="8466866" cy="388800"/>
            </a:xfrm>
            <a:prstGeom prst="rect">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1" name="Rectangle 10"/>
            <p:cNvSpPr/>
            <p:nvPr userDrawn="1"/>
          </p:nvSpPr>
          <p:spPr>
            <a:xfrm rot="2700000">
              <a:off x="678985" y="311610"/>
              <a:ext cx="362880" cy="362880"/>
            </a:xfrm>
            <a:prstGeom prst="rect">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grpSp>
      <p:pic>
        <p:nvPicPr>
          <p:cNvPr id="14" name="Picture 13"/>
          <p:cNvPicPr>
            <a:picLocks noChangeAspect="1"/>
          </p:cNvPicPr>
          <p:nvPr/>
        </p:nvPicPr>
        <p:blipFill rotWithShape="1">
          <a:blip r:embed="rId8">
            <a:extLst>
              <a:ext uri="{28A0092B-C50C-407E-A947-70E740481C1C}">
                <a14:useLocalDpi xmlns:a14="http://schemas.microsoft.com/office/drawing/2010/main" val="0"/>
              </a:ext>
            </a:extLst>
          </a:blip>
          <a:srcRect t="1" r="53206" b="-1"/>
          <a:stretch/>
        </p:blipFill>
        <p:spPr>
          <a:xfrm>
            <a:off x="581203" y="343512"/>
            <a:ext cx="1278689" cy="192709"/>
          </a:xfrm>
          <a:prstGeom prst="rect">
            <a:avLst/>
          </a:prstGeom>
        </p:spPr>
      </p:pic>
      <p:sp>
        <p:nvSpPr>
          <p:cNvPr id="3" name="Slide Number Placeholder 5"/>
          <p:cNvSpPr txBox="1">
            <a:spLocks/>
          </p:cNvSpPr>
          <p:nvPr/>
        </p:nvSpPr>
        <p:spPr>
          <a:xfrm>
            <a:off x="7838175" y="4737101"/>
            <a:ext cx="1107043" cy="27384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D42EA9E-67C9-4C87-932C-8F489DA21F6E}" type="slidenum">
              <a:rPr lang="en-GB" sz="900" smtClean="0">
                <a:solidFill>
                  <a:srgbClr val="120742"/>
                </a:solidFill>
                <a:latin typeface="Arial" panose="020B0604020202020204" pitchFamily="34" charset="0"/>
                <a:cs typeface="Arial" panose="020B0604020202020204" pitchFamily="34" charset="0"/>
              </a:rPr>
              <a:pPr algn="r"/>
              <a:t>‹#›</a:t>
            </a:fld>
            <a:endParaRPr lang="en-GB" sz="900" dirty="0">
              <a:solidFill>
                <a:srgbClr val="12074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89782756"/>
      </p:ext>
    </p:extLst>
  </p:cSld>
  <p:clrMap bg1="lt1" tx1="dk1" bg2="lt2" tx2="dk2" accent1="accent1" accent2="accent2" accent3="accent3" accent4="accent4" accent5="accent5" accent6="accent6" hlink="hlink" folHlink="folHlink"/>
  <p:sldLayoutIdLst>
    <p:sldLayoutId id="2147483670" r:id="rId1"/>
    <p:sldLayoutId id="2147483668" r:id="rId2"/>
    <p:sldLayoutId id="2147483656" r:id="rId3"/>
    <p:sldLayoutId id="2147483671" r:id="rId4"/>
    <p:sldLayoutId id="2147483667" r:id="rId5"/>
    <p:sldLayoutId id="2147483652" r:id="rId6"/>
  </p:sldLayoutIdLst>
  <p:hf sldNum="0" hdr="0"/>
  <p:txStyles>
    <p:titleStyle>
      <a:lvl1pPr algn="ctr" defTabSz="3429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chart" Target="../charts/chart9.xml"/></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5.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chart" Target="../charts/chart13.xml"/></Relationships>
</file>

<file path=ppt/slides/_rels/slide14.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chart" Target="../charts/chart14.xml"/><Relationship Id="rId1" Type="http://schemas.openxmlformats.org/officeDocument/2006/relationships/slideLayout" Target="../slideLayouts/slideLayout5.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chart" Target="../charts/chart17.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18.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chart" Target="../charts/chart20.xml"/></Relationships>
</file>

<file path=ppt/slides/_rels/slide18.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chart" Target="../charts/chart2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23.xml"/><Relationship Id="rId1" Type="http://schemas.openxmlformats.org/officeDocument/2006/relationships/slideLayout" Target="../slideLayouts/slideLayout5.xml"/><Relationship Id="rId4" Type="http://schemas.openxmlformats.org/officeDocument/2006/relationships/chart" Target="../charts/chart24.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visitbritain.org/covid-19-consumer-sentiment-tracker"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chart" Target="../charts/chart26.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27.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4.png"/><Relationship Id="rId1" Type="http://schemas.openxmlformats.org/officeDocument/2006/relationships/slideLayout" Target="../slideLayouts/slideLayout5.xml"/><Relationship Id="rId5" Type="http://schemas.openxmlformats.org/officeDocument/2006/relationships/chart" Target="../charts/chart5.xml"/><Relationship Id="rId4" Type="http://schemas.openxmlformats.org/officeDocument/2006/relationships/chart" Target="../charts/chart4.xml"/></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4.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COVID-19 Consumer Weekly Tracker</a:t>
            </a:r>
            <a:endParaRPr lang="en-GB" dirty="0"/>
          </a:p>
        </p:txBody>
      </p:sp>
      <p:sp>
        <p:nvSpPr>
          <p:cNvPr id="3" name="Text Placeholder 2"/>
          <p:cNvSpPr>
            <a:spLocks noGrp="1"/>
          </p:cNvSpPr>
          <p:nvPr>
            <p:ph type="body" sz="quarter" idx="11"/>
          </p:nvPr>
        </p:nvSpPr>
        <p:spPr>
          <a:xfrm>
            <a:off x="520272" y="2799793"/>
            <a:ext cx="7936025" cy="329318"/>
          </a:xfrm>
        </p:spPr>
        <p:txBody>
          <a:bodyPr/>
          <a:lstStyle/>
          <a:p>
            <a:r>
              <a:rPr lang="en-GB" dirty="0" smtClean="0"/>
              <a:t>Week 7</a:t>
            </a:r>
            <a:endParaRPr lang="en-GB" dirty="0"/>
          </a:p>
        </p:txBody>
      </p:sp>
      <p:sp>
        <p:nvSpPr>
          <p:cNvPr id="4" name="Text Placeholder 3"/>
          <p:cNvSpPr>
            <a:spLocks noGrp="1"/>
          </p:cNvSpPr>
          <p:nvPr>
            <p:ph type="body" sz="quarter" idx="13"/>
          </p:nvPr>
        </p:nvSpPr>
        <p:spPr>
          <a:xfrm>
            <a:off x="520272" y="3102916"/>
            <a:ext cx="7936025" cy="329318"/>
          </a:xfrm>
        </p:spPr>
        <p:txBody>
          <a:bodyPr/>
          <a:lstStyle/>
          <a:p>
            <a:r>
              <a:rPr lang="en-GB" dirty="0" smtClean="0"/>
              <a:t>Fieldwork Period: 29 June – 3 July </a:t>
            </a:r>
            <a:endParaRPr lang="en-GB" dirty="0"/>
          </a:p>
        </p:txBody>
      </p:sp>
      <p:sp>
        <p:nvSpPr>
          <p:cNvPr id="5" name="Text Placeholder 3"/>
          <p:cNvSpPr txBox="1">
            <a:spLocks/>
          </p:cNvSpPr>
          <p:nvPr/>
        </p:nvSpPr>
        <p:spPr>
          <a:xfrm>
            <a:off x="520271" y="3432234"/>
            <a:ext cx="7936025" cy="329318"/>
          </a:xfrm>
          <a:prstGeom prst="rect">
            <a:avLst/>
          </a:prstGeom>
        </p:spPr>
        <p:txBody>
          <a:bodyPr vert="horz"/>
          <a:lstStyle>
            <a:lvl1pPr marL="0" indent="0" algn="l" defTabSz="342900" rtl="0" eaLnBrk="1" latinLnBrk="0" hangingPunct="1">
              <a:spcBef>
                <a:spcPct val="20000"/>
              </a:spcBef>
              <a:buFont typeface="Arial"/>
              <a:buNone/>
              <a:defRPr sz="1500" kern="1200">
                <a:solidFill>
                  <a:schemeClr val="accent2"/>
                </a:solidFill>
                <a:latin typeface="Arial"/>
                <a:ea typeface="+mn-ea"/>
                <a:cs typeface="Arial"/>
              </a:defRPr>
            </a:lvl1pPr>
            <a:lvl2pPr marL="342892" indent="0" algn="l" defTabSz="342900" rtl="0" eaLnBrk="1" latinLnBrk="0" hangingPunct="1">
              <a:spcBef>
                <a:spcPct val="20000"/>
              </a:spcBef>
              <a:buFont typeface="Arial"/>
              <a:buNone/>
              <a:defRPr sz="1500" kern="1200">
                <a:solidFill>
                  <a:schemeClr val="tx1"/>
                </a:solidFill>
                <a:latin typeface="Arial"/>
                <a:ea typeface="+mn-ea"/>
                <a:cs typeface="Arial"/>
              </a:defRPr>
            </a:lvl2pPr>
            <a:lvl3pPr marL="685783" indent="0" algn="l" defTabSz="342900" rtl="0" eaLnBrk="1" latinLnBrk="0" hangingPunct="1">
              <a:spcBef>
                <a:spcPct val="20000"/>
              </a:spcBef>
              <a:buFont typeface="Arial"/>
              <a:buNone/>
              <a:defRPr sz="1500" kern="1200">
                <a:solidFill>
                  <a:schemeClr val="tx1"/>
                </a:solidFill>
                <a:latin typeface="Arial"/>
                <a:ea typeface="+mn-ea"/>
                <a:cs typeface="Arial"/>
              </a:defRPr>
            </a:lvl3pPr>
            <a:lvl4pPr marL="1028675" indent="0" algn="l" defTabSz="342900" rtl="0" eaLnBrk="1" latinLnBrk="0" hangingPunct="1">
              <a:spcBef>
                <a:spcPct val="20000"/>
              </a:spcBef>
              <a:buFont typeface="Arial"/>
              <a:buNone/>
              <a:defRPr sz="1500" kern="1200">
                <a:solidFill>
                  <a:schemeClr val="tx1"/>
                </a:solidFill>
                <a:latin typeface="Arial"/>
                <a:ea typeface="+mn-ea"/>
                <a:cs typeface="Arial"/>
              </a:defRPr>
            </a:lvl4pPr>
            <a:lvl5pPr marL="1371566" indent="0" algn="l" defTabSz="342900" rtl="0" eaLnBrk="1" latinLnBrk="0" hangingPunct="1">
              <a:spcBef>
                <a:spcPct val="20000"/>
              </a:spcBef>
              <a:buFont typeface="Arial"/>
              <a:buNone/>
              <a:defRPr sz="1500" kern="1200">
                <a:solidFill>
                  <a:schemeClr val="tx1"/>
                </a:solidFill>
                <a:latin typeface="Arial"/>
                <a:ea typeface="+mn-ea"/>
                <a:cs typeface="Arial"/>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a:lstStyle>
          <a:p>
            <a:r>
              <a:rPr lang="en-GB" dirty="0" smtClean="0">
                <a:solidFill>
                  <a:srgbClr val="120742"/>
                </a:solidFill>
              </a:rPr>
              <a:t>U.K. Results</a:t>
            </a:r>
            <a:endParaRPr lang="en-GB" dirty="0">
              <a:solidFill>
                <a:srgbClr val="120742"/>
              </a:solidFill>
            </a:endParaRPr>
          </a:p>
        </p:txBody>
      </p:sp>
    </p:spTree>
    <p:extLst>
      <p:ext uri="{BB962C8B-B14F-4D97-AF65-F5344CB8AC3E}">
        <p14:creationId xmlns:p14="http://schemas.microsoft.com/office/powerpoint/2010/main" val="1300127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250" y="734484"/>
            <a:ext cx="8717748" cy="419101"/>
          </a:xfrm>
        </p:spPr>
        <p:txBody>
          <a:bodyPr/>
          <a:lstStyle/>
          <a:p>
            <a:r>
              <a:rPr lang="en-GB" sz="2000" dirty="0" smtClean="0"/>
              <a:t>Confidence in the ability to take a U.K. short break or holiday</a:t>
            </a:r>
            <a:endParaRPr lang="en-GB" sz="2000" dirty="0"/>
          </a:p>
        </p:txBody>
      </p:sp>
      <p:sp>
        <p:nvSpPr>
          <p:cNvPr id="3" name="Text Placeholder 2"/>
          <p:cNvSpPr>
            <a:spLocks noGrp="1"/>
          </p:cNvSpPr>
          <p:nvPr>
            <p:ph type="body" sz="quarter" idx="11"/>
          </p:nvPr>
        </p:nvSpPr>
        <p:spPr/>
        <p:txBody>
          <a:bodyPr/>
          <a:lstStyle/>
          <a:p>
            <a:r>
              <a:rPr lang="en-GB" sz="1000" dirty="0" smtClean="0"/>
              <a:t>The number of Britons that are confident that they would be able to take a U.K. short break or holiday in July (21%) has increased significantly on week 6 (14%). This increase is driven by those who are very confident to travel in July rising from 2% in week 6 to 8% in week 7. Later time periods are largely consistent.</a:t>
            </a:r>
            <a:endParaRPr lang="en-GB" sz="1000" dirty="0"/>
          </a:p>
          <a:p>
            <a:r>
              <a:rPr lang="en-GB" sz="1000" dirty="0" smtClean="0"/>
              <a:t>The majority are confident they’d be able to take a U.K. trip between October and December this year (52%) and from January 2021 onwards (69%) although both down slightly on week 6.</a:t>
            </a:r>
            <a:endParaRPr lang="en-GB" sz="1000" dirty="0"/>
          </a:p>
        </p:txBody>
      </p:sp>
      <p:sp>
        <p:nvSpPr>
          <p:cNvPr id="9" name="Footer Placeholder 5"/>
          <p:cNvSpPr>
            <a:spLocks noGrp="1"/>
          </p:cNvSpPr>
          <p:nvPr>
            <p:ph type="ftr" sz="quarter" idx="3"/>
          </p:nvPr>
        </p:nvSpPr>
        <p:spPr>
          <a:xfrm>
            <a:off x="-43905" y="4779169"/>
            <a:ext cx="8430668" cy="457200"/>
          </a:xfrm>
        </p:spPr>
        <p:txBody>
          <a:bodyPr/>
          <a:lstStyle/>
          <a:p>
            <a:r>
              <a:rPr lang="en-GB" sz="800" dirty="0" smtClean="0"/>
              <a:t>QVB7anew.  We’d like you to imagine that you have booked a UK holiday or short break in each of the six time periods listed below.  In light of the current COVID-19 pandemic, how confident are you that you would be able to go on these trips? Base: </a:t>
            </a:r>
            <a:r>
              <a:rPr lang="en-GB" sz="800" dirty="0"/>
              <a:t>All Week </a:t>
            </a:r>
            <a:r>
              <a:rPr lang="en-GB" sz="800" dirty="0" smtClean="0"/>
              <a:t>7 </a:t>
            </a:r>
            <a:r>
              <a:rPr lang="en-GB" sz="800" dirty="0"/>
              <a:t>respondents </a:t>
            </a:r>
            <a:r>
              <a:rPr lang="en-GB" sz="800" dirty="0" smtClean="0"/>
              <a:t>n=1,757</a:t>
            </a:r>
            <a:endParaRPr lang="en-US" sz="800" dirty="0"/>
          </a:p>
        </p:txBody>
      </p:sp>
      <p:pic>
        <p:nvPicPr>
          <p:cNvPr id="16" name="Picture 15">
            <a:extLst>
              <a:ext uri="{FF2B5EF4-FFF2-40B4-BE49-F238E27FC236}">
                <a16:creationId xmlns:a16="http://schemas.microsoft.com/office/drawing/2014/main" id="{1B00DEF9-83A9-3248-8A46-72F522176FDC}"/>
              </a:ext>
            </a:extLst>
          </p:cNvPr>
          <p:cNvPicPr>
            <a:picLocks noChangeAspect="1"/>
          </p:cNvPicPr>
          <p:nvPr/>
        </p:nvPicPr>
        <p:blipFill>
          <a:blip r:embed="rId2"/>
          <a:stretch>
            <a:fillRect/>
          </a:stretch>
        </p:blipFill>
        <p:spPr>
          <a:xfrm>
            <a:off x="2091655" y="296066"/>
            <a:ext cx="759496" cy="303271"/>
          </a:xfrm>
          <a:prstGeom prst="rect">
            <a:avLst/>
          </a:prstGeom>
        </p:spPr>
      </p:pic>
      <p:graphicFrame>
        <p:nvGraphicFramePr>
          <p:cNvPr id="10" name="Chart Placeholder 11"/>
          <p:cNvGraphicFramePr>
            <a:graphicFrameLocks noGrp="1"/>
          </p:cNvGraphicFramePr>
          <p:nvPr>
            <p:ph type="chart" sz="quarter" idx="10"/>
            <p:extLst>
              <p:ext uri="{D42A27DB-BD31-4B8C-83A1-F6EECF244321}">
                <p14:modId xmlns:p14="http://schemas.microsoft.com/office/powerpoint/2010/main" val="2675837390"/>
              </p:ext>
            </p:extLst>
          </p:nvPr>
        </p:nvGraphicFramePr>
        <p:xfrm>
          <a:off x="357188" y="1993900"/>
          <a:ext cx="8447087" cy="26860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23124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357251" y="1119960"/>
            <a:ext cx="8438096" cy="665559"/>
          </a:xfrm>
        </p:spPr>
        <p:txBody>
          <a:bodyPr/>
          <a:lstStyle/>
          <a:p>
            <a:r>
              <a:rPr lang="en-GB" sz="1000" dirty="0" smtClean="0"/>
              <a:t>‘Concerns </a:t>
            </a:r>
            <a:r>
              <a:rPr lang="en-GB" sz="1000" dirty="0"/>
              <a:t>about catching </a:t>
            </a:r>
            <a:r>
              <a:rPr lang="en-GB" sz="1000" dirty="0" smtClean="0"/>
              <a:t>COVID-19’ is the leading reason for the U.K. public not feeling confident about travelling between July and September this year (46% of those not confident stating this), followed by ‘fewer opportunities to eat/drink out’ (44%). ‘Restrictions on travel from government’ (41%) is down in third in the list.</a:t>
            </a:r>
          </a:p>
          <a:p>
            <a:r>
              <a:rPr lang="en-GB" sz="1000" dirty="0" smtClean="0"/>
              <a:t>From October onwards, ‘concerns about catching COVID-19’ is the leading reason again but with a higher proportion stating it at 53%. All other reasons are significantly less important.</a:t>
            </a:r>
            <a:endParaRPr lang="en-GB" sz="1000" dirty="0"/>
          </a:p>
        </p:txBody>
      </p:sp>
      <p:sp>
        <p:nvSpPr>
          <p:cNvPr id="9" name="Footer Placeholder 5"/>
          <p:cNvSpPr>
            <a:spLocks noGrp="1"/>
          </p:cNvSpPr>
          <p:nvPr>
            <p:ph type="ftr" sz="quarter" idx="3"/>
          </p:nvPr>
        </p:nvSpPr>
        <p:spPr>
          <a:xfrm>
            <a:off x="-55704" y="4828440"/>
            <a:ext cx="8002978" cy="274636"/>
          </a:xfrm>
        </p:spPr>
        <p:txBody>
          <a:bodyPr/>
          <a:lstStyle/>
          <a:p>
            <a:r>
              <a:rPr lang="en-GB" sz="800" dirty="0" smtClean="0"/>
              <a:t>QVB8a.  Which </a:t>
            </a:r>
            <a:r>
              <a:rPr lang="en-GB" sz="800" dirty="0"/>
              <a:t>of the following factors are contributing to you being ‘not very confident’ or ‘not at all confident’ about taking a UK short break or holiday</a:t>
            </a:r>
            <a:r>
              <a:rPr lang="en-GB" sz="800" dirty="0" smtClean="0"/>
              <a:t>? </a:t>
            </a:r>
            <a:r>
              <a:rPr lang="en-GB" sz="800" dirty="0"/>
              <a:t>Base: </a:t>
            </a:r>
            <a:r>
              <a:rPr lang="en-GB" sz="800" dirty="0" smtClean="0"/>
              <a:t>Week 7 respondents </a:t>
            </a:r>
            <a:r>
              <a:rPr lang="en-GB" sz="800" dirty="0"/>
              <a:t>not confident about taking a break between </a:t>
            </a:r>
            <a:r>
              <a:rPr lang="en-GB" sz="800" dirty="0" smtClean="0"/>
              <a:t>July and September n=915 </a:t>
            </a:r>
            <a:r>
              <a:rPr lang="en-GB" sz="800" dirty="0"/>
              <a:t>and from </a:t>
            </a:r>
            <a:r>
              <a:rPr lang="en-GB" sz="800" dirty="0" smtClean="0"/>
              <a:t>October onwards n=612. </a:t>
            </a:r>
            <a:endParaRPr lang="en-US" sz="800" dirty="0"/>
          </a:p>
        </p:txBody>
      </p:sp>
      <p:pic>
        <p:nvPicPr>
          <p:cNvPr id="18" name="Picture 17">
            <a:extLst>
              <a:ext uri="{FF2B5EF4-FFF2-40B4-BE49-F238E27FC236}">
                <a16:creationId xmlns:a16="http://schemas.microsoft.com/office/drawing/2014/main" id="{1B00DEF9-83A9-3248-8A46-72F522176FDC}"/>
              </a:ext>
            </a:extLst>
          </p:cNvPr>
          <p:cNvPicPr>
            <a:picLocks noChangeAspect="1"/>
          </p:cNvPicPr>
          <p:nvPr/>
        </p:nvPicPr>
        <p:blipFill>
          <a:blip r:embed="rId2"/>
          <a:stretch>
            <a:fillRect/>
          </a:stretch>
        </p:blipFill>
        <p:spPr>
          <a:xfrm>
            <a:off x="2091655" y="296066"/>
            <a:ext cx="759496" cy="303271"/>
          </a:xfrm>
          <a:prstGeom prst="rect">
            <a:avLst/>
          </a:prstGeom>
        </p:spPr>
      </p:pic>
      <p:graphicFrame>
        <p:nvGraphicFramePr>
          <p:cNvPr id="8" name="Chart Placeholder 7"/>
          <p:cNvGraphicFramePr>
            <a:graphicFrameLocks/>
          </p:cNvGraphicFramePr>
          <p:nvPr>
            <p:extLst>
              <p:ext uri="{D42A27DB-BD31-4B8C-83A1-F6EECF244321}">
                <p14:modId xmlns:p14="http://schemas.microsoft.com/office/powerpoint/2010/main" val="83953687"/>
              </p:ext>
            </p:extLst>
          </p:nvPr>
        </p:nvGraphicFramePr>
        <p:xfrm>
          <a:off x="4766733" y="1936750"/>
          <a:ext cx="4409545" cy="283845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Placeholder 7"/>
          <p:cNvGraphicFramePr>
            <a:graphicFrameLocks/>
          </p:cNvGraphicFramePr>
          <p:nvPr>
            <p:extLst>
              <p:ext uri="{D42A27DB-BD31-4B8C-83A1-F6EECF244321}">
                <p14:modId xmlns:p14="http://schemas.microsoft.com/office/powerpoint/2010/main" val="276184258"/>
              </p:ext>
            </p:extLst>
          </p:nvPr>
        </p:nvGraphicFramePr>
        <p:xfrm>
          <a:off x="357251" y="1957471"/>
          <a:ext cx="4409545" cy="2838450"/>
        </p:xfrm>
        <a:graphic>
          <a:graphicData uri="http://schemas.openxmlformats.org/drawingml/2006/chart">
            <c:chart xmlns:c="http://schemas.openxmlformats.org/drawingml/2006/chart" xmlns:r="http://schemas.openxmlformats.org/officeDocument/2006/relationships" r:id="rId4"/>
          </a:graphicData>
        </a:graphic>
      </p:graphicFrame>
      <p:sp>
        <p:nvSpPr>
          <p:cNvPr id="11" name="Title 1"/>
          <p:cNvSpPr>
            <a:spLocks noGrp="1"/>
          </p:cNvSpPr>
          <p:nvPr>
            <p:ph type="title"/>
          </p:nvPr>
        </p:nvSpPr>
        <p:spPr/>
        <p:txBody>
          <a:bodyPr/>
          <a:lstStyle/>
          <a:p>
            <a:r>
              <a:rPr lang="en-GB" sz="2000" dirty="0" smtClean="0"/>
              <a:t>Reasons for not feeling confident about taking trips in the U.K. – Top 5</a:t>
            </a:r>
            <a:endParaRPr lang="en-GB" sz="2000" dirty="0"/>
          </a:p>
        </p:txBody>
      </p:sp>
    </p:spTree>
    <p:extLst>
      <p:ext uri="{BB962C8B-B14F-4D97-AF65-F5344CB8AC3E}">
        <p14:creationId xmlns:p14="http://schemas.microsoft.com/office/powerpoint/2010/main" val="1072864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000" dirty="0" smtClean="0"/>
              <a:t>Anticipated number of U.K. trips this year compared to normal</a:t>
            </a:r>
            <a:endParaRPr lang="en-GB" sz="2000" dirty="0"/>
          </a:p>
        </p:txBody>
      </p:sp>
      <p:sp>
        <p:nvSpPr>
          <p:cNvPr id="3" name="Text Placeholder 2"/>
          <p:cNvSpPr>
            <a:spLocks noGrp="1"/>
          </p:cNvSpPr>
          <p:nvPr>
            <p:ph type="body" sz="quarter" idx="11"/>
          </p:nvPr>
        </p:nvSpPr>
        <p:spPr/>
        <p:txBody>
          <a:bodyPr/>
          <a:lstStyle/>
          <a:p>
            <a:r>
              <a:rPr lang="en-GB" sz="1000" dirty="0" smtClean="0"/>
              <a:t>Compared to normal, the public anticipates taking fewer short breaks (</a:t>
            </a:r>
            <a:r>
              <a:rPr lang="en-GB" sz="1000" dirty="0"/>
              <a:t>n</a:t>
            </a:r>
            <a:r>
              <a:rPr lang="en-GB" sz="1000" dirty="0" smtClean="0"/>
              <a:t>et -23) and holidays of 4+ nights (net -27) in the UK between now and the end of 2020. The net anticipation for both types of domestic trip are very consistent with week 6.</a:t>
            </a:r>
          </a:p>
          <a:p>
            <a:pPr marL="0" indent="0">
              <a:buNone/>
            </a:pPr>
            <a:endParaRPr lang="en-GB" sz="1000" dirty="0"/>
          </a:p>
        </p:txBody>
      </p:sp>
      <p:sp>
        <p:nvSpPr>
          <p:cNvPr id="6" name="Footer Placeholder 5"/>
          <p:cNvSpPr>
            <a:spLocks noGrp="1"/>
          </p:cNvSpPr>
          <p:nvPr>
            <p:ph type="ftr" sz="quarter" idx="3"/>
          </p:nvPr>
        </p:nvSpPr>
        <p:spPr>
          <a:xfrm>
            <a:off x="-43905" y="4807099"/>
            <a:ext cx="7148752" cy="274636"/>
          </a:xfrm>
        </p:spPr>
        <p:txBody>
          <a:bodyPr/>
          <a:lstStyle/>
          <a:p>
            <a:r>
              <a:rPr lang="en-GB" sz="800" dirty="0" smtClean="0"/>
              <a:t>QVB1b. Compared </a:t>
            </a:r>
            <a:r>
              <a:rPr lang="en-GB" sz="800" dirty="0"/>
              <a:t>to normal, are you likely to take more, fewer or about the same number of UK </a:t>
            </a:r>
            <a:r>
              <a:rPr lang="en-GB" sz="800" dirty="0" smtClean="0"/>
              <a:t>holidays/short </a:t>
            </a:r>
            <a:r>
              <a:rPr lang="en-GB" sz="800" dirty="0"/>
              <a:t>breaks between now and the end of the year? Base: All Week </a:t>
            </a:r>
            <a:r>
              <a:rPr lang="en-GB" sz="800" dirty="0" smtClean="0"/>
              <a:t>7 </a:t>
            </a:r>
            <a:r>
              <a:rPr lang="en-GB" sz="800" dirty="0"/>
              <a:t>respondents </a:t>
            </a:r>
            <a:r>
              <a:rPr lang="en-GB" sz="800" dirty="0" smtClean="0"/>
              <a:t>n=1,757</a:t>
            </a:r>
            <a:endParaRPr lang="en-US" sz="800" dirty="0"/>
          </a:p>
        </p:txBody>
      </p:sp>
      <p:graphicFrame>
        <p:nvGraphicFramePr>
          <p:cNvPr id="8" name="Chart Placeholder 9"/>
          <p:cNvGraphicFramePr>
            <a:graphicFrameLocks/>
          </p:cNvGraphicFramePr>
          <p:nvPr>
            <p:extLst>
              <p:ext uri="{D42A27DB-BD31-4B8C-83A1-F6EECF244321}">
                <p14:modId xmlns:p14="http://schemas.microsoft.com/office/powerpoint/2010/main" val="3901999903"/>
              </p:ext>
            </p:extLst>
          </p:nvPr>
        </p:nvGraphicFramePr>
        <p:xfrm>
          <a:off x="4716057" y="1834720"/>
          <a:ext cx="4427943" cy="28384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hart Placeholder 9"/>
          <p:cNvGraphicFramePr>
            <a:graphicFrameLocks/>
          </p:cNvGraphicFramePr>
          <p:nvPr>
            <p:extLst>
              <p:ext uri="{D42A27DB-BD31-4B8C-83A1-F6EECF244321}">
                <p14:modId xmlns:p14="http://schemas.microsoft.com/office/powerpoint/2010/main" val="2219427855"/>
              </p:ext>
            </p:extLst>
          </p:nvPr>
        </p:nvGraphicFramePr>
        <p:xfrm>
          <a:off x="235744" y="1834720"/>
          <a:ext cx="4632713" cy="2838450"/>
        </p:xfrm>
        <a:graphic>
          <a:graphicData uri="http://schemas.openxmlformats.org/drawingml/2006/chart">
            <c:chart xmlns:c="http://schemas.openxmlformats.org/drawingml/2006/chart" xmlns:r="http://schemas.openxmlformats.org/officeDocument/2006/relationships" r:id="rId3"/>
          </a:graphicData>
        </a:graphic>
      </p:graphicFrame>
      <p:pic>
        <p:nvPicPr>
          <p:cNvPr id="12" name="Picture 11">
            <a:extLst>
              <a:ext uri="{FF2B5EF4-FFF2-40B4-BE49-F238E27FC236}">
                <a16:creationId xmlns:a16="http://schemas.microsoft.com/office/drawing/2014/main" id="{1B00DEF9-83A9-3248-8A46-72F522176FDC}"/>
              </a:ext>
            </a:extLst>
          </p:cNvPr>
          <p:cNvPicPr>
            <a:picLocks noChangeAspect="1"/>
          </p:cNvPicPr>
          <p:nvPr/>
        </p:nvPicPr>
        <p:blipFill>
          <a:blip r:embed="rId4"/>
          <a:stretch>
            <a:fillRect/>
          </a:stretch>
        </p:blipFill>
        <p:spPr>
          <a:xfrm>
            <a:off x="2091655" y="296066"/>
            <a:ext cx="759496" cy="303271"/>
          </a:xfrm>
          <a:prstGeom prst="rect">
            <a:avLst/>
          </a:prstGeom>
        </p:spPr>
      </p:pic>
    </p:spTree>
    <p:extLst>
      <p:ext uri="{BB962C8B-B14F-4D97-AF65-F5344CB8AC3E}">
        <p14:creationId xmlns:p14="http://schemas.microsoft.com/office/powerpoint/2010/main" val="24640131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000" dirty="0"/>
              <a:t>Anticipated number of </a:t>
            </a:r>
            <a:r>
              <a:rPr lang="en-GB" sz="2000" dirty="0" smtClean="0"/>
              <a:t>OVERSEAS trips </a:t>
            </a:r>
            <a:r>
              <a:rPr lang="en-GB" sz="2000" dirty="0"/>
              <a:t>this year compared to normal </a:t>
            </a:r>
          </a:p>
        </p:txBody>
      </p:sp>
      <p:sp>
        <p:nvSpPr>
          <p:cNvPr id="3" name="Text Placeholder 2"/>
          <p:cNvSpPr>
            <a:spLocks noGrp="1"/>
          </p:cNvSpPr>
          <p:nvPr>
            <p:ph type="body" sz="quarter" idx="11"/>
          </p:nvPr>
        </p:nvSpPr>
        <p:spPr/>
        <p:txBody>
          <a:bodyPr/>
          <a:lstStyle/>
          <a:p>
            <a:r>
              <a:rPr lang="en-GB" sz="1000" dirty="0" smtClean="0"/>
              <a:t>U.K. adults anticipate taking fewer overseas short breaks (-38) and holidays (-36) by the end of the year compared to normal. Unlike U.K. trips, these net figures have become smaller since </a:t>
            </a:r>
            <a:r>
              <a:rPr lang="en-GB" sz="1000" dirty="0"/>
              <a:t>w</a:t>
            </a:r>
            <a:r>
              <a:rPr lang="en-GB" sz="1000" dirty="0" smtClean="0"/>
              <a:t>eek 6 with people anticipating more overseas trips.  </a:t>
            </a:r>
          </a:p>
        </p:txBody>
      </p:sp>
      <p:sp>
        <p:nvSpPr>
          <p:cNvPr id="11" name="Footer Placeholder 5"/>
          <p:cNvSpPr>
            <a:spLocks noGrp="1"/>
          </p:cNvSpPr>
          <p:nvPr>
            <p:ph type="ftr" sz="quarter" idx="3"/>
          </p:nvPr>
        </p:nvSpPr>
        <p:spPr>
          <a:xfrm>
            <a:off x="-43906" y="4812999"/>
            <a:ext cx="7148752" cy="274636"/>
          </a:xfrm>
        </p:spPr>
        <p:txBody>
          <a:bodyPr/>
          <a:lstStyle/>
          <a:p>
            <a:r>
              <a:rPr lang="en-GB" sz="800" dirty="0" smtClean="0"/>
              <a:t>QVB1b. Compared to normal, are you likely to take more, fewer or about the same number of overseas holidays/short breaks between now and the end of the year? Base</a:t>
            </a:r>
            <a:r>
              <a:rPr lang="en-GB" sz="800" dirty="0"/>
              <a:t>: All Week </a:t>
            </a:r>
            <a:r>
              <a:rPr lang="en-GB" sz="800" dirty="0" smtClean="0"/>
              <a:t>7 </a:t>
            </a:r>
            <a:r>
              <a:rPr lang="en-GB" sz="800" dirty="0"/>
              <a:t>respondents </a:t>
            </a:r>
            <a:r>
              <a:rPr lang="en-GB" sz="800" dirty="0" smtClean="0"/>
              <a:t>n=1,757</a:t>
            </a:r>
            <a:endParaRPr lang="en-US" sz="800" dirty="0"/>
          </a:p>
        </p:txBody>
      </p:sp>
      <p:pic>
        <p:nvPicPr>
          <p:cNvPr id="12" name="Picture 11">
            <a:extLst>
              <a:ext uri="{FF2B5EF4-FFF2-40B4-BE49-F238E27FC236}">
                <a16:creationId xmlns:a16="http://schemas.microsoft.com/office/drawing/2014/main" id="{1B00DEF9-83A9-3248-8A46-72F522176FDC}"/>
              </a:ext>
            </a:extLst>
          </p:cNvPr>
          <p:cNvPicPr>
            <a:picLocks noChangeAspect="1"/>
          </p:cNvPicPr>
          <p:nvPr/>
        </p:nvPicPr>
        <p:blipFill>
          <a:blip r:embed="rId2"/>
          <a:stretch>
            <a:fillRect/>
          </a:stretch>
        </p:blipFill>
        <p:spPr>
          <a:xfrm>
            <a:off x="2091655" y="296066"/>
            <a:ext cx="759496" cy="303271"/>
          </a:xfrm>
          <a:prstGeom prst="rect">
            <a:avLst/>
          </a:prstGeom>
        </p:spPr>
      </p:pic>
      <p:graphicFrame>
        <p:nvGraphicFramePr>
          <p:cNvPr id="9" name="Chart Placeholder 9"/>
          <p:cNvGraphicFramePr>
            <a:graphicFrameLocks/>
          </p:cNvGraphicFramePr>
          <p:nvPr>
            <p:extLst>
              <p:ext uri="{D42A27DB-BD31-4B8C-83A1-F6EECF244321}">
                <p14:modId xmlns:p14="http://schemas.microsoft.com/office/powerpoint/2010/main" val="1199484498"/>
              </p:ext>
            </p:extLst>
          </p:nvPr>
        </p:nvGraphicFramePr>
        <p:xfrm>
          <a:off x="4716057" y="1834720"/>
          <a:ext cx="4427943" cy="283845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Chart Placeholder 9"/>
          <p:cNvGraphicFramePr>
            <a:graphicFrameLocks/>
          </p:cNvGraphicFramePr>
          <p:nvPr>
            <p:extLst>
              <p:ext uri="{D42A27DB-BD31-4B8C-83A1-F6EECF244321}">
                <p14:modId xmlns:p14="http://schemas.microsoft.com/office/powerpoint/2010/main" val="1137197673"/>
              </p:ext>
            </p:extLst>
          </p:nvPr>
        </p:nvGraphicFramePr>
        <p:xfrm>
          <a:off x="440514" y="1841500"/>
          <a:ext cx="4427943" cy="283845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7904251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000" dirty="0" smtClean="0"/>
              <a:t>When anticipating to plan and book next U.K. short break or holiday</a:t>
            </a:r>
            <a:endParaRPr lang="en-GB" sz="2000" dirty="0"/>
          </a:p>
        </p:txBody>
      </p:sp>
      <p:sp>
        <p:nvSpPr>
          <p:cNvPr id="3" name="Text Placeholder 2"/>
          <p:cNvSpPr>
            <a:spLocks noGrp="1"/>
          </p:cNvSpPr>
          <p:nvPr>
            <p:ph type="body" sz="quarter" idx="11"/>
          </p:nvPr>
        </p:nvSpPr>
        <p:spPr/>
        <p:txBody>
          <a:bodyPr/>
          <a:lstStyle/>
          <a:p>
            <a:r>
              <a:rPr lang="en-GB" sz="1000" dirty="0" smtClean="0"/>
              <a:t>44% have either already planned or intend to plan a U.K. short break or holiday by September, an increase on week 6 (41%).</a:t>
            </a:r>
          </a:p>
          <a:p>
            <a:r>
              <a:rPr lang="en-GB" sz="1000" dirty="0" smtClean="0"/>
              <a:t>37% have already booked or intend to book their trip by this time. There has been no significant change on week 6.</a:t>
            </a:r>
            <a:endParaRPr lang="en-GB" sz="1000" dirty="0"/>
          </a:p>
        </p:txBody>
      </p:sp>
      <p:sp>
        <p:nvSpPr>
          <p:cNvPr id="9" name="Footer Placeholder 5"/>
          <p:cNvSpPr>
            <a:spLocks noGrp="1"/>
          </p:cNvSpPr>
          <p:nvPr>
            <p:ph type="ftr" sz="quarter" idx="3"/>
          </p:nvPr>
        </p:nvSpPr>
        <p:spPr>
          <a:xfrm>
            <a:off x="-55704" y="4818898"/>
            <a:ext cx="7148752" cy="274636"/>
          </a:xfrm>
        </p:spPr>
        <p:txBody>
          <a:bodyPr/>
          <a:lstStyle/>
          <a:p>
            <a:r>
              <a:rPr lang="en-GB" sz="800" dirty="0" smtClean="0"/>
              <a:t>QVB2a. Thinking of the next UK holiday or short break you are likely to take, when are you likely to plan, book and go on this trip? </a:t>
            </a:r>
          </a:p>
          <a:p>
            <a:r>
              <a:rPr lang="en-GB" sz="800" dirty="0"/>
              <a:t>Base: All Week </a:t>
            </a:r>
            <a:r>
              <a:rPr lang="en-GB" sz="800" dirty="0" smtClean="0"/>
              <a:t>7 </a:t>
            </a:r>
            <a:r>
              <a:rPr lang="en-GB" sz="800" dirty="0"/>
              <a:t>respondents </a:t>
            </a:r>
            <a:r>
              <a:rPr lang="en-GB" sz="800" dirty="0" smtClean="0"/>
              <a:t>n=1,757</a:t>
            </a:r>
            <a:endParaRPr lang="en-US" sz="800" dirty="0"/>
          </a:p>
        </p:txBody>
      </p:sp>
      <p:graphicFrame>
        <p:nvGraphicFramePr>
          <p:cNvPr id="13" name="Chart Placeholder 9"/>
          <p:cNvGraphicFramePr>
            <a:graphicFrameLocks/>
          </p:cNvGraphicFramePr>
          <p:nvPr>
            <p:extLst>
              <p:ext uri="{D42A27DB-BD31-4B8C-83A1-F6EECF244321}">
                <p14:modId xmlns:p14="http://schemas.microsoft.com/office/powerpoint/2010/main" val="3241568622"/>
              </p:ext>
            </p:extLst>
          </p:nvPr>
        </p:nvGraphicFramePr>
        <p:xfrm>
          <a:off x="4328493" y="1831394"/>
          <a:ext cx="4607656" cy="28384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Chart Placeholder 9"/>
          <p:cNvGraphicFramePr>
            <a:graphicFrameLocks/>
          </p:cNvGraphicFramePr>
          <p:nvPr>
            <p:extLst>
              <p:ext uri="{D42A27DB-BD31-4B8C-83A1-F6EECF244321}">
                <p14:modId xmlns:p14="http://schemas.microsoft.com/office/powerpoint/2010/main" val="2913867659"/>
              </p:ext>
            </p:extLst>
          </p:nvPr>
        </p:nvGraphicFramePr>
        <p:xfrm>
          <a:off x="357250" y="1831394"/>
          <a:ext cx="4607656" cy="2838450"/>
        </p:xfrm>
        <a:graphic>
          <a:graphicData uri="http://schemas.openxmlformats.org/drawingml/2006/chart">
            <c:chart xmlns:c="http://schemas.openxmlformats.org/drawingml/2006/chart" xmlns:r="http://schemas.openxmlformats.org/officeDocument/2006/relationships" r:id="rId3"/>
          </a:graphicData>
        </a:graphic>
      </p:graphicFrame>
      <p:pic>
        <p:nvPicPr>
          <p:cNvPr id="15" name="Picture 14">
            <a:extLst>
              <a:ext uri="{FF2B5EF4-FFF2-40B4-BE49-F238E27FC236}">
                <a16:creationId xmlns:a16="http://schemas.microsoft.com/office/drawing/2014/main" id="{1B00DEF9-83A9-3248-8A46-72F522176FDC}"/>
              </a:ext>
            </a:extLst>
          </p:cNvPr>
          <p:cNvPicPr>
            <a:picLocks noChangeAspect="1"/>
          </p:cNvPicPr>
          <p:nvPr/>
        </p:nvPicPr>
        <p:blipFill>
          <a:blip r:embed="rId4"/>
          <a:stretch>
            <a:fillRect/>
          </a:stretch>
        </p:blipFill>
        <p:spPr>
          <a:xfrm>
            <a:off x="2091655" y="296066"/>
            <a:ext cx="759496" cy="303271"/>
          </a:xfrm>
          <a:prstGeom prst="rect">
            <a:avLst/>
          </a:prstGeom>
        </p:spPr>
      </p:pic>
    </p:spTree>
    <p:extLst>
      <p:ext uri="{BB962C8B-B14F-4D97-AF65-F5344CB8AC3E}">
        <p14:creationId xmlns:p14="http://schemas.microsoft.com/office/powerpoint/2010/main" val="36525256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000" dirty="0" smtClean="0"/>
              <a:t>When anticipating going on next U.K. short break or holiday</a:t>
            </a:r>
            <a:endParaRPr lang="en-GB" sz="2000" dirty="0"/>
          </a:p>
        </p:txBody>
      </p:sp>
      <p:sp>
        <p:nvSpPr>
          <p:cNvPr id="3" name="Text Placeholder 2"/>
          <p:cNvSpPr>
            <a:spLocks noGrp="1"/>
          </p:cNvSpPr>
          <p:nvPr>
            <p:ph type="body" sz="quarter" idx="11"/>
          </p:nvPr>
        </p:nvSpPr>
        <p:spPr/>
        <p:txBody>
          <a:bodyPr/>
          <a:lstStyle/>
          <a:p>
            <a:r>
              <a:rPr lang="en-GB" sz="1000" dirty="0" smtClean="0"/>
              <a:t>25% of U.K. adults anticipate </a:t>
            </a:r>
            <a:r>
              <a:rPr lang="en-GB" sz="1000" i="1" dirty="0" smtClean="0"/>
              <a:t>going</a:t>
            </a:r>
            <a:r>
              <a:rPr lang="en-GB" sz="1000" dirty="0" smtClean="0"/>
              <a:t> on their next U.K. short break or holiday by this September, slightly higher than the proportion intending to do so in week 6 (24%), and again the highest total seen so far.</a:t>
            </a:r>
          </a:p>
          <a:p>
            <a:r>
              <a:rPr lang="en-GB" sz="1000" dirty="0" smtClean="0"/>
              <a:t>35% plan on taking their next UK trip in October or later, whilst 19% would like to take a trip but are unsure when they will do so.</a:t>
            </a:r>
            <a:endParaRPr lang="en-GB" sz="1000" dirty="0"/>
          </a:p>
        </p:txBody>
      </p:sp>
      <p:sp>
        <p:nvSpPr>
          <p:cNvPr id="9" name="Footer Placeholder 5"/>
          <p:cNvSpPr>
            <a:spLocks noGrp="1"/>
          </p:cNvSpPr>
          <p:nvPr>
            <p:ph type="ftr" sz="quarter" idx="3"/>
          </p:nvPr>
        </p:nvSpPr>
        <p:spPr>
          <a:xfrm>
            <a:off x="-55704" y="4818898"/>
            <a:ext cx="7148752" cy="274636"/>
          </a:xfrm>
        </p:spPr>
        <p:txBody>
          <a:bodyPr/>
          <a:lstStyle/>
          <a:p>
            <a:r>
              <a:rPr lang="en-GB" sz="800" dirty="0" smtClean="0"/>
              <a:t>QVB2a. Thinking </a:t>
            </a:r>
            <a:r>
              <a:rPr lang="en-GB" sz="800" dirty="0"/>
              <a:t>of the next UK holiday or short break you are likely to take, when are you likely to plan, book and go on this trip</a:t>
            </a:r>
            <a:r>
              <a:rPr lang="en-GB" sz="800" dirty="0" smtClean="0"/>
              <a:t>? </a:t>
            </a:r>
          </a:p>
          <a:p>
            <a:r>
              <a:rPr lang="en-GB" sz="800" dirty="0"/>
              <a:t>Base: All respondents. Week 1 n=1,753; Week 2 n=1,757 </a:t>
            </a:r>
            <a:r>
              <a:rPr lang="en-GB" sz="800" dirty="0" smtClean="0"/>
              <a:t>Week 3 n=1,753; Week 4 </a:t>
            </a:r>
            <a:r>
              <a:rPr lang="en-GB" sz="800" dirty="0"/>
              <a:t>n=1,746; Week 5 n=1,739; Week 6 n=1,756; Week 7 n=1,757</a:t>
            </a:r>
            <a:endParaRPr lang="en-US" sz="800" dirty="0"/>
          </a:p>
          <a:p>
            <a:endParaRPr lang="en-US" sz="800" dirty="0"/>
          </a:p>
          <a:p>
            <a:endParaRPr lang="en-US" sz="800" dirty="0"/>
          </a:p>
          <a:p>
            <a:endParaRPr lang="en-US" sz="800" dirty="0"/>
          </a:p>
          <a:p>
            <a:endParaRPr lang="en-US" sz="800" dirty="0"/>
          </a:p>
          <a:p>
            <a:endParaRPr lang="en-US" sz="800" dirty="0"/>
          </a:p>
        </p:txBody>
      </p:sp>
      <p:pic>
        <p:nvPicPr>
          <p:cNvPr id="15" name="Picture 14">
            <a:extLst>
              <a:ext uri="{FF2B5EF4-FFF2-40B4-BE49-F238E27FC236}">
                <a16:creationId xmlns:a16="http://schemas.microsoft.com/office/drawing/2014/main" id="{1B00DEF9-83A9-3248-8A46-72F522176FDC}"/>
              </a:ext>
            </a:extLst>
          </p:cNvPr>
          <p:cNvPicPr>
            <a:picLocks noChangeAspect="1"/>
          </p:cNvPicPr>
          <p:nvPr/>
        </p:nvPicPr>
        <p:blipFill>
          <a:blip r:embed="rId2"/>
          <a:stretch>
            <a:fillRect/>
          </a:stretch>
        </p:blipFill>
        <p:spPr>
          <a:xfrm>
            <a:off x="2091655" y="296066"/>
            <a:ext cx="759496" cy="303271"/>
          </a:xfrm>
          <a:prstGeom prst="rect">
            <a:avLst/>
          </a:prstGeom>
        </p:spPr>
      </p:pic>
      <p:graphicFrame>
        <p:nvGraphicFramePr>
          <p:cNvPr id="10" name="Chart Placeholder 9"/>
          <p:cNvGraphicFramePr>
            <a:graphicFrameLocks/>
          </p:cNvGraphicFramePr>
          <p:nvPr>
            <p:extLst>
              <p:ext uri="{D42A27DB-BD31-4B8C-83A1-F6EECF244321}">
                <p14:modId xmlns:p14="http://schemas.microsoft.com/office/powerpoint/2010/main" val="3754890473"/>
              </p:ext>
            </p:extLst>
          </p:nvPr>
        </p:nvGraphicFramePr>
        <p:xfrm>
          <a:off x="562769" y="1831394"/>
          <a:ext cx="3937794" cy="290491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Chart 15"/>
          <p:cNvGraphicFramePr/>
          <p:nvPr>
            <p:extLst>
              <p:ext uri="{D42A27DB-BD31-4B8C-83A1-F6EECF244321}">
                <p14:modId xmlns:p14="http://schemas.microsoft.com/office/powerpoint/2010/main" val="313578856"/>
              </p:ext>
            </p:extLst>
          </p:nvPr>
        </p:nvGraphicFramePr>
        <p:xfrm>
          <a:off x="4544634" y="1671638"/>
          <a:ext cx="3849271" cy="300037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2120948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000" dirty="0" smtClean="0"/>
              <a:t>When planning on taking next UK holiday or short break, by trip length</a:t>
            </a:r>
            <a:endParaRPr lang="en-GB" sz="2000" dirty="0"/>
          </a:p>
        </p:txBody>
      </p:sp>
      <p:sp>
        <p:nvSpPr>
          <p:cNvPr id="3" name="Text Placeholder 2"/>
          <p:cNvSpPr>
            <a:spLocks noGrp="1"/>
          </p:cNvSpPr>
          <p:nvPr>
            <p:ph type="body" sz="quarter" idx="11"/>
          </p:nvPr>
        </p:nvSpPr>
        <p:spPr>
          <a:xfrm>
            <a:off x="357251" y="1175941"/>
            <a:ext cx="8438096" cy="487677"/>
          </a:xfrm>
        </p:spPr>
        <p:txBody>
          <a:bodyPr/>
          <a:lstStyle/>
          <a:p>
            <a:r>
              <a:rPr lang="en-GB" sz="1000" dirty="0" smtClean="0"/>
              <a:t>Holidays of 4+ nights make up the majority of U.K. trips in July and again from October onwards (although this is largely driven by trips from Spring/Summer 2021. In August and September, trips are more likely to be short-breaks.</a:t>
            </a:r>
          </a:p>
          <a:p>
            <a:endParaRPr lang="en-GB" sz="1000" dirty="0" smtClean="0"/>
          </a:p>
        </p:txBody>
      </p:sp>
      <p:sp>
        <p:nvSpPr>
          <p:cNvPr id="9" name="Footer Placeholder 5"/>
          <p:cNvSpPr>
            <a:spLocks noGrp="1"/>
          </p:cNvSpPr>
          <p:nvPr>
            <p:ph type="ftr" sz="quarter" idx="3"/>
          </p:nvPr>
        </p:nvSpPr>
        <p:spPr>
          <a:xfrm>
            <a:off x="0" y="4810576"/>
            <a:ext cx="8396721" cy="274636"/>
          </a:xfrm>
        </p:spPr>
        <p:txBody>
          <a:bodyPr/>
          <a:lstStyle/>
          <a:p>
            <a:r>
              <a:rPr lang="en-GB" sz="800" dirty="0" smtClean="0"/>
              <a:t>QVB3.  Is </a:t>
            </a:r>
            <a:r>
              <a:rPr lang="en-GB" sz="800" dirty="0"/>
              <a:t>this next trip likely to be a short break (1-3 nights) or a holiday (4+ nights</a:t>
            </a:r>
            <a:r>
              <a:rPr lang="en-GB" sz="800" dirty="0" smtClean="0"/>
              <a:t>)?</a:t>
            </a:r>
          </a:p>
          <a:p>
            <a:r>
              <a:rPr lang="en-GB" sz="800" dirty="0" smtClean="0"/>
              <a:t>Base: All week 7 respondents intending to take next holiday in each time period July n=133, August n=144, September n=142, October and beyond n=632 </a:t>
            </a:r>
          </a:p>
        </p:txBody>
      </p:sp>
      <p:graphicFrame>
        <p:nvGraphicFramePr>
          <p:cNvPr id="8" name="Chart Placeholder 7"/>
          <p:cNvGraphicFramePr>
            <a:graphicFrameLocks noGrp="1"/>
          </p:cNvGraphicFramePr>
          <p:nvPr>
            <p:ph type="chart" sz="quarter" idx="10"/>
            <p:extLst>
              <p:ext uri="{D42A27DB-BD31-4B8C-83A1-F6EECF244321}">
                <p14:modId xmlns:p14="http://schemas.microsoft.com/office/powerpoint/2010/main" val="3385834740"/>
              </p:ext>
            </p:extLst>
          </p:nvPr>
        </p:nvGraphicFramePr>
        <p:xfrm>
          <a:off x="357188" y="1841500"/>
          <a:ext cx="8447087" cy="2838450"/>
        </p:xfrm>
        <a:graphic>
          <a:graphicData uri="http://schemas.openxmlformats.org/drawingml/2006/chart">
            <c:chart xmlns:c="http://schemas.openxmlformats.org/drawingml/2006/chart" xmlns:r="http://schemas.openxmlformats.org/officeDocument/2006/relationships" r:id="rId2"/>
          </a:graphicData>
        </a:graphic>
      </p:graphicFrame>
      <p:pic>
        <p:nvPicPr>
          <p:cNvPr id="12" name="Picture 11">
            <a:extLst>
              <a:ext uri="{FF2B5EF4-FFF2-40B4-BE49-F238E27FC236}">
                <a16:creationId xmlns:a16="http://schemas.microsoft.com/office/drawing/2014/main" id="{1B00DEF9-83A9-3248-8A46-72F522176FDC}"/>
              </a:ext>
            </a:extLst>
          </p:cNvPr>
          <p:cNvPicPr>
            <a:picLocks noChangeAspect="1"/>
          </p:cNvPicPr>
          <p:nvPr/>
        </p:nvPicPr>
        <p:blipFill>
          <a:blip r:embed="rId3"/>
          <a:stretch>
            <a:fillRect/>
          </a:stretch>
        </p:blipFill>
        <p:spPr>
          <a:xfrm>
            <a:off x="2091655" y="296066"/>
            <a:ext cx="759496" cy="303271"/>
          </a:xfrm>
          <a:prstGeom prst="rect">
            <a:avLst/>
          </a:prstGeom>
        </p:spPr>
      </p:pic>
    </p:spTree>
    <p:extLst>
      <p:ext uri="{BB962C8B-B14F-4D97-AF65-F5344CB8AC3E}">
        <p14:creationId xmlns:p14="http://schemas.microsoft.com/office/powerpoint/2010/main" val="13319008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000" dirty="0" smtClean="0"/>
              <a:t>Where planning on staying on next U.K. short break or holiday</a:t>
            </a:r>
            <a:endParaRPr lang="en-GB" sz="2000" dirty="0"/>
          </a:p>
        </p:txBody>
      </p:sp>
      <p:sp>
        <p:nvSpPr>
          <p:cNvPr id="3" name="Text Placeholder 2"/>
          <p:cNvSpPr>
            <a:spLocks noGrp="1"/>
          </p:cNvSpPr>
          <p:nvPr>
            <p:ph type="body" sz="quarter" idx="11"/>
          </p:nvPr>
        </p:nvSpPr>
        <p:spPr/>
        <p:txBody>
          <a:bodyPr/>
          <a:lstStyle/>
          <a:p>
            <a:r>
              <a:rPr lang="en-GB" sz="1000" dirty="0" smtClean="0"/>
              <a:t>The South West is still significantly more likely than any other U.K. region to generate short break and holiday visitors between July and September this year (19% intending to do so). The South West is followed by Scotland (13%) and then 5 regions that generate interest from between </a:t>
            </a:r>
            <a:r>
              <a:rPr lang="en-GB" sz="1000" dirty="0"/>
              <a:t>9</a:t>
            </a:r>
            <a:r>
              <a:rPr lang="en-GB" sz="1000" dirty="0" smtClean="0"/>
              <a:t>% and 12% of those planning a domestic trip in this period.</a:t>
            </a:r>
          </a:p>
          <a:p>
            <a:r>
              <a:rPr lang="en-GB" sz="1000" dirty="0" smtClean="0"/>
              <a:t>The South West of England, Scotland, and </a:t>
            </a:r>
            <a:r>
              <a:rPr lang="en-GB" sz="1000" dirty="0"/>
              <a:t>London </a:t>
            </a:r>
            <a:r>
              <a:rPr lang="en-GB" sz="1000" dirty="0" smtClean="0"/>
              <a:t>are the parts of the UK most likely to generate short breaks and holidays from October.</a:t>
            </a:r>
            <a:endParaRPr lang="en-GB" sz="1000" dirty="0"/>
          </a:p>
        </p:txBody>
      </p:sp>
      <p:sp>
        <p:nvSpPr>
          <p:cNvPr id="9" name="Footer Placeholder 5"/>
          <p:cNvSpPr>
            <a:spLocks noGrp="1"/>
          </p:cNvSpPr>
          <p:nvPr>
            <p:ph type="ftr" sz="quarter" idx="3"/>
          </p:nvPr>
        </p:nvSpPr>
        <p:spPr>
          <a:xfrm>
            <a:off x="-52364" y="4668879"/>
            <a:ext cx="7835431" cy="274636"/>
          </a:xfrm>
        </p:spPr>
        <p:txBody>
          <a:bodyPr/>
          <a:lstStyle/>
          <a:p>
            <a:r>
              <a:rPr lang="en-GB" sz="800" dirty="0" smtClean="0"/>
              <a:t>QVB4a.  Where </a:t>
            </a:r>
            <a:r>
              <a:rPr lang="en-GB" sz="800" dirty="0"/>
              <a:t>in the UK are you likely to stay on this next trip in &lt;INSERT MONTH FROM VB2(III</a:t>
            </a:r>
            <a:r>
              <a:rPr lang="en-GB" sz="800" dirty="0" smtClean="0"/>
              <a:t>)&gt;?</a:t>
            </a:r>
          </a:p>
          <a:p>
            <a:r>
              <a:rPr lang="en-GB" sz="800" dirty="0"/>
              <a:t>Base: </a:t>
            </a:r>
            <a:r>
              <a:rPr lang="en-GB" sz="800" dirty="0" smtClean="0"/>
              <a:t>All week 5-7 respondents </a:t>
            </a:r>
            <a:r>
              <a:rPr lang="en-GB" sz="800" dirty="0"/>
              <a:t>planning on taking a holiday or short break in the UK between </a:t>
            </a:r>
            <a:r>
              <a:rPr lang="en-GB" sz="800" dirty="0" smtClean="0"/>
              <a:t>July and </a:t>
            </a:r>
            <a:r>
              <a:rPr lang="en-GB" sz="800" dirty="0"/>
              <a:t>September </a:t>
            </a:r>
            <a:r>
              <a:rPr lang="en-GB" sz="800" dirty="0" smtClean="0"/>
              <a:t>n=1,163 </a:t>
            </a:r>
            <a:r>
              <a:rPr lang="en-GB" sz="800" dirty="0"/>
              <a:t>and from October onwards </a:t>
            </a:r>
            <a:r>
              <a:rPr lang="en-GB" sz="800" dirty="0" smtClean="0"/>
              <a:t>n=1,958. Three weeks of research merged to increase statistical reliability</a:t>
            </a:r>
            <a:endParaRPr lang="en-US" sz="800" dirty="0"/>
          </a:p>
        </p:txBody>
      </p:sp>
      <p:pic>
        <p:nvPicPr>
          <p:cNvPr id="13" name="Picture 12">
            <a:extLst>
              <a:ext uri="{FF2B5EF4-FFF2-40B4-BE49-F238E27FC236}">
                <a16:creationId xmlns:a16="http://schemas.microsoft.com/office/drawing/2014/main" id="{1B00DEF9-83A9-3248-8A46-72F522176FDC}"/>
              </a:ext>
            </a:extLst>
          </p:cNvPr>
          <p:cNvPicPr>
            <a:picLocks noChangeAspect="1"/>
          </p:cNvPicPr>
          <p:nvPr/>
        </p:nvPicPr>
        <p:blipFill>
          <a:blip r:embed="rId2"/>
          <a:stretch>
            <a:fillRect/>
          </a:stretch>
        </p:blipFill>
        <p:spPr>
          <a:xfrm>
            <a:off x="2091655" y="296066"/>
            <a:ext cx="759496" cy="303271"/>
          </a:xfrm>
          <a:prstGeom prst="rect">
            <a:avLst/>
          </a:prstGeom>
        </p:spPr>
      </p:pic>
      <p:graphicFrame>
        <p:nvGraphicFramePr>
          <p:cNvPr id="8" name="Chart Placeholder 7"/>
          <p:cNvGraphicFramePr>
            <a:graphicFrameLocks/>
          </p:cNvGraphicFramePr>
          <p:nvPr>
            <p:extLst>
              <p:ext uri="{D42A27DB-BD31-4B8C-83A1-F6EECF244321}">
                <p14:modId xmlns:p14="http://schemas.microsoft.com/office/powerpoint/2010/main" val="2473260958"/>
              </p:ext>
            </p:extLst>
          </p:nvPr>
        </p:nvGraphicFramePr>
        <p:xfrm>
          <a:off x="4695893" y="2044700"/>
          <a:ext cx="4398101" cy="263525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Placeholder 7"/>
          <p:cNvGraphicFramePr>
            <a:graphicFrameLocks/>
          </p:cNvGraphicFramePr>
          <p:nvPr>
            <p:extLst>
              <p:ext uri="{D42A27DB-BD31-4B8C-83A1-F6EECF244321}">
                <p14:modId xmlns:p14="http://schemas.microsoft.com/office/powerpoint/2010/main" val="539123429"/>
              </p:ext>
            </p:extLst>
          </p:nvPr>
        </p:nvGraphicFramePr>
        <p:xfrm>
          <a:off x="457722" y="2044700"/>
          <a:ext cx="4154141" cy="263525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057921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000" dirty="0" smtClean="0"/>
              <a:t>Main mode of transport for next U.K. short break or holiday</a:t>
            </a:r>
            <a:endParaRPr lang="en-GB" sz="2000" dirty="0"/>
          </a:p>
        </p:txBody>
      </p:sp>
      <p:sp>
        <p:nvSpPr>
          <p:cNvPr id="3" name="Text Placeholder 2"/>
          <p:cNvSpPr>
            <a:spLocks noGrp="1"/>
          </p:cNvSpPr>
          <p:nvPr>
            <p:ph type="body" sz="quarter" idx="11"/>
          </p:nvPr>
        </p:nvSpPr>
        <p:spPr>
          <a:xfrm>
            <a:off x="357250" y="1175941"/>
            <a:ext cx="8513051" cy="665559"/>
          </a:xfrm>
        </p:spPr>
        <p:txBody>
          <a:bodyPr/>
          <a:lstStyle/>
          <a:p>
            <a:r>
              <a:rPr lang="en-GB" sz="1000" dirty="0" smtClean="0"/>
              <a:t>Across both time periods, ‘own car’ is still by far the leading mode of transport. Train is the second most preferred mode across both periods, although falls below 1 in 10 between July and September, followed by plane.</a:t>
            </a:r>
          </a:p>
        </p:txBody>
      </p:sp>
      <p:sp>
        <p:nvSpPr>
          <p:cNvPr id="9" name="Footer Placeholder 5"/>
          <p:cNvSpPr>
            <a:spLocks noGrp="1"/>
          </p:cNvSpPr>
          <p:nvPr>
            <p:ph type="ftr" sz="quarter" idx="3"/>
          </p:nvPr>
        </p:nvSpPr>
        <p:spPr>
          <a:xfrm>
            <a:off x="0" y="4812793"/>
            <a:ext cx="7739177" cy="330707"/>
          </a:xfrm>
        </p:spPr>
        <p:txBody>
          <a:bodyPr/>
          <a:lstStyle/>
          <a:p>
            <a:r>
              <a:rPr lang="en-GB" sz="800" dirty="0" smtClean="0"/>
              <a:t>QVB4c.  What </a:t>
            </a:r>
            <a:r>
              <a:rPr lang="en-GB" sz="800" dirty="0"/>
              <a:t>do you anticipate being the main mode of travel to your holiday or short break destination</a:t>
            </a:r>
            <a:r>
              <a:rPr lang="en-GB" sz="800" dirty="0" smtClean="0"/>
              <a:t>?</a:t>
            </a:r>
          </a:p>
          <a:p>
            <a:r>
              <a:rPr lang="en-GB" sz="800" dirty="0"/>
              <a:t>Base: All </a:t>
            </a:r>
            <a:r>
              <a:rPr lang="en-GB" sz="800" dirty="0" smtClean="0"/>
              <a:t>week 7 respondents </a:t>
            </a:r>
            <a:r>
              <a:rPr lang="en-GB" sz="800" dirty="0"/>
              <a:t>planning on taking a holiday or short break in the UK between </a:t>
            </a:r>
            <a:r>
              <a:rPr lang="en-GB" sz="800" dirty="0" smtClean="0"/>
              <a:t>July and September n=419 and from October onwards n=632</a:t>
            </a:r>
            <a:endParaRPr lang="en-US" sz="800" dirty="0"/>
          </a:p>
        </p:txBody>
      </p:sp>
      <p:pic>
        <p:nvPicPr>
          <p:cNvPr id="15" name="Picture 14">
            <a:extLst>
              <a:ext uri="{FF2B5EF4-FFF2-40B4-BE49-F238E27FC236}">
                <a16:creationId xmlns:a16="http://schemas.microsoft.com/office/drawing/2014/main" id="{1B00DEF9-83A9-3248-8A46-72F522176FDC}"/>
              </a:ext>
            </a:extLst>
          </p:cNvPr>
          <p:cNvPicPr>
            <a:picLocks noChangeAspect="1"/>
          </p:cNvPicPr>
          <p:nvPr/>
        </p:nvPicPr>
        <p:blipFill>
          <a:blip r:embed="rId2"/>
          <a:stretch>
            <a:fillRect/>
          </a:stretch>
        </p:blipFill>
        <p:spPr>
          <a:xfrm>
            <a:off x="2091655" y="296066"/>
            <a:ext cx="759496" cy="303271"/>
          </a:xfrm>
          <a:prstGeom prst="rect">
            <a:avLst/>
          </a:prstGeom>
        </p:spPr>
      </p:pic>
      <p:graphicFrame>
        <p:nvGraphicFramePr>
          <p:cNvPr id="11" name="Chart Placeholder 7"/>
          <p:cNvGraphicFramePr>
            <a:graphicFrameLocks/>
          </p:cNvGraphicFramePr>
          <p:nvPr>
            <p:extLst>
              <p:ext uri="{D42A27DB-BD31-4B8C-83A1-F6EECF244321}">
                <p14:modId xmlns:p14="http://schemas.microsoft.com/office/powerpoint/2010/main" val="769336791"/>
              </p:ext>
            </p:extLst>
          </p:nvPr>
        </p:nvGraphicFramePr>
        <p:xfrm>
          <a:off x="4766733" y="1854200"/>
          <a:ext cx="4409545" cy="283845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Placeholder 7"/>
          <p:cNvGraphicFramePr>
            <a:graphicFrameLocks/>
          </p:cNvGraphicFramePr>
          <p:nvPr>
            <p:extLst>
              <p:ext uri="{D42A27DB-BD31-4B8C-83A1-F6EECF244321}">
                <p14:modId xmlns:p14="http://schemas.microsoft.com/office/powerpoint/2010/main" val="3238616221"/>
              </p:ext>
            </p:extLst>
          </p:nvPr>
        </p:nvGraphicFramePr>
        <p:xfrm>
          <a:off x="299463" y="1854200"/>
          <a:ext cx="4409545" cy="283845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4726553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000" dirty="0" smtClean="0"/>
              <a:t>Type of destination for next U.K. short break or holiday</a:t>
            </a:r>
            <a:endParaRPr lang="en-GB" sz="2000" dirty="0"/>
          </a:p>
        </p:txBody>
      </p:sp>
      <p:sp>
        <p:nvSpPr>
          <p:cNvPr id="3" name="Text Placeholder 2"/>
          <p:cNvSpPr>
            <a:spLocks noGrp="1"/>
          </p:cNvSpPr>
          <p:nvPr>
            <p:ph type="body" sz="quarter" idx="11"/>
          </p:nvPr>
        </p:nvSpPr>
        <p:spPr>
          <a:xfrm>
            <a:off x="357250" y="1175941"/>
            <a:ext cx="8653399" cy="665559"/>
          </a:xfrm>
        </p:spPr>
        <p:txBody>
          <a:bodyPr/>
          <a:lstStyle/>
          <a:p>
            <a:r>
              <a:rPr lang="en-GB" sz="1000" dirty="0" smtClean="0"/>
              <a:t>‘Countryside or village’ and ‘traditional coastal/seaside town’ (both 33%) are the two main destination types for a trip between July and September.  ‘City or large town’ (23%) and ‘rural coastline’ (21%) are the next most preferred destination types although significantly less so. </a:t>
            </a:r>
          </a:p>
          <a:p>
            <a:r>
              <a:rPr lang="en-GB" sz="1000" dirty="0" smtClean="0"/>
              <a:t>From October onwards, ‘countryside or village’ (31%), ‘</a:t>
            </a:r>
            <a:r>
              <a:rPr lang="en-GB" sz="1000" dirty="0"/>
              <a:t>city or large town’ (30</a:t>
            </a:r>
            <a:r>
              <a:rPr lang="en-GB" sz="1000" dirty="0" smtClean="0"/>
              <a:t>%) </a:t>
            </a:r>
            <a:r>
              <a:rPr lang="en-GB" sz="1000" dirty="0"/>
              <a:t>and ‘traditional coastal/seaside town’ </a:t>
            </a:r>
            <a:r>
              <a:rPr lang="en-GB" sz="1000" dirty="0" smtClean="0"/>
              <a:t>(28%) </a:t>
            </a:r>
            <a:r>
              <a:rPr lang="en-GB" sz="1000" dirty="0"/>
              <a:t>are </a:t>
            </a:r>
            <a:r>
              <a:rPr lang="en-GB" sz="1000" dirty="0" smtClean="0"/>
              <a:t>the three preferred destination types. ‘City or large town’ is significantly more likely to be selected from October onwards than from July to September.</a:t>
            </a:r>
            <a:endParaRPr lang="en-GB" sz="1000" dirty="0"/>
          </a:p>
        </p:txBody>
      </p:sp>
      <p:sp>
        <p:nvSpPr>
          <p:cNvPr id="9" name="Footer Placeholder 5"/>
          <p:cNvSpPr>
            <a:spLocks noGrp="1"/>
          </p:cNvSpPr>
          <p:nvPr>
            <p:ph type="ftr" sz="quarter" idx="3"/>
          </p:nvPr>
        </p:nvSpPr>
        <p:spPr>
          <a:xfrm>
            <a:off x="-44290" y="4682084"/>
            <a:ext cx="7638800" cy="351332"/>
          </a:xfrm>
        </p:spPr>
        <p:txBody>
          <a:bodyPr/>
          <a:lstStyle/>
          <a:p>
            <a:r>
              <a:rPr lang="en-GB" sz="800" dirty="0" smtClean="0"/>
              <a:t>QVB5a.  Which </a:t>
            </a:r>
            <a:r>
              <a:rPr lang="en-GB" sz="800" dirty="0"/>
              <a:t>of the following best describes the main types of destination you are likely to stay in during your UK trip</a:t>
            </a:r>
            <a:r>
              <a:rPr lang="en-GB" sz="800" dirty="0" smtClean="0"/>
              <a:t>?</a:t>
            </a:r>
          </a:p>
          <a:p>
            <a:r>
              <a:rPr lang="en-GB" sz="800" dirty="0"/>
              <a:t>Base: All week 5</a:t>
            </a:r>
            <a:r>
              <a:rPr lang="en-GB" sz="800" dirty="0" smtClean="0"/>
              <a:t>-7 </a:t>
            </a:r>
            <a:r>
              <a:rPr lang="en-GB" sz="800" dirty="0"/>
              <a:t>respondents planning on taking a holiday or short break in the UK between </a:t>
            </a:r>
            <a:r>
              <a:rPr lang="en-GB" sz="800" dirty="0" smtClean="0"/>
              <a:t>July </a:t>
            </a:r>
            <a:r>
              <a:rPr lang="en-GB" sz="800" dirty="0"/>
              <a:t>and September </a:t>
            </a:r>
            <a:r>
              <a:rPr lang="en-GB" sz="800" dirty="0" smtClean="0"/>
              <a:t>n=1,163 </a:t>
            </a:r>
            <a:r>
              <a:rPr lang="en-GB" sz="800" dirty="0"/>
              <a:t>and from October onwards </a:t>
            </a:r>
            <a:r>
              <a:rPr lang="en-GB" sz="800" dirty="0" smtClean="0"/>
              <a:t>n=1,958. </a:t>
            </a:r>
            <a:r>
              <a:rPr lang="en-GB" sz="800" dirty="0"/>
              <a:t>Three weeks of research merged to increase statistical reliability</a:t>
            </a:r>
            <a:endParaRPr lang="en-US" sz="800" dirty="0"/>
          </a:p>
        </p:txBody>
      </p:sp>
      <p:graphicFrame>
        <p:nvGraphicFramePr>
          <p:cNvPr id="8" name="Chart Placeholder 7"/>
          <p:cNvGraphicFramePr>
            <a:graphicFrameLocks noGrp="1"/>
          </p:cNvGraphicFramePr>
          <p:nvPr>
            <p:ph type="chart" sz="quarter" idx="10"/>
            <p:extLst>
              <p:ext uri="{D42A27DB-BD31-4B8C-83A1-F6EECF244321}">
                <p14:modId xmlns:p14="http://schemas.microsoft.com/office/powerpoint/2010/main" val="4075503403"/>
              </p:ext>
            </p:extLst>
          </p:nvPr>
        </p:nvGraphicFramePr>
        <p:xfrm>
          <a:off x="349250" y="2019300"/>
          <a:ext cx="4409545" cy="2838450"/>
        </p:xfrm>
        <a:graphic>
          <a:graphicData uri="http://schemas.openxmlformats.org/drawingml/2006/chart">
            <c:chart xmlns:c="http://schemas.openxmlformats.org/drawingml/2006/chart" xmlns:r="http://schemas.openxmlformats.org/officeDocument/2006/relationships" r:id="rId2"/>
          </a:graphicData>
        </a:graphic>
      </p:graphicFrame>
      <p:pic>
        <p:nvPicPr>
          <p:cNvPr id="15" name="Picture 14">
            <a:extLst>
              <a:ext uri="{FF2B5EF4-FFF2-40B4-BE49-F238E27FC236}">
                <a16:creationId xmlns:a16="http://schemas.microsoft.com/office/drawing/2014/main" id="{1B00DEF9-83A9-3248-8A46-72F522176FDC}"/>
              </a:ext>
            </a:extLst>
          </p:cNvPr>
          <p:cNvPicPr>
            <a:picLocks noChangeAspect="1"/>
          </p:cNvPicPr>
          <p:nvPr/>
        </p:nvPicPr>
        <p:blipFill>
          <a:blip r:embed="rId3"/>
          <a:stretch>
            <a:fillRect/>
          </a:stretch>
        </p:blipFill>
        <p:spPr>
          <a:xfrm>
            <a:off x="2091655" y="296066"/>
            <a:ext cx="759496" cy="303271"/>
          </a:xfrm>
          <a:prstGeom prst="rect">
            <a:avLst/>
          </a:prstGeom>
        </p:spPr>
      </p:pic>
      <p:graphicFrame>
        <p:nvGraphicFramePr>
          <p:cNvPr id="10" name="Chart Placeholder 7"/>
          <p:cNvGraphicFramePr>
            <a:graphicFrameLocks/>
          </p:cNvGraphicFramePr>
          <p:nvPr>
            <p:extLst>
              <p:ext uri="{D42A27DB-BD31-4B8C-83A1-F6EECF244321}">
                <p14:modId xmlns:p14="http://schemas.microsoft.com/office/powerpoint/2010/main" val="3687307068"/>
              </p:ext>
            </p:extLst>
          </p:nvPr>
        </p:nvGraphicFramePr>
        <p:xfrm>
          <a:off x="4766733" y="2019300"/>
          <a:ext cx="4409545" cy="283845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6657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000" dirty="0" smtClean="0"/>
              <a:t>Introduction</a:t>
            </a:r>
            <a:endParaRPr lang="en-GB" sz="2000" dirty="0"/>
          </a:p>
        </p:txBody>
      </p:sp>
      <p:sp>
        <p:nvSpPr>
          <p:cNvPr id="3" name="Text Placeholder 2"/>
          <p:cNvSpPr>
            <a:spLocks noGrp="1"/>
          </p:cNvSpPr>
          <p:nvPr>
            <p:ph type="body" sz="quarter" idx="11"/>
          </p:nvPr>
        </p:nvSpPr>
        <p:spPr>
          <a:xfrm>
            <a:off x="349250" y="1208420"/>
            <a:ext cx="8438096" cy="3472259"/>
          </a:xfrm>
        </p:spPr>
        <p:txBody>
          <a:bodyPr/>
          <a:lstStyle/>
          <a:p>
            <a:r>
              <a:rPr lang="en-GB" dirty="0" smtClean="0"/>
              <a:t>VisitEngland, </a:t>
            </a:r>
            <a:r>
              <a:rPr lang="en-GB" dirty="0" err="1" smtClean="0"/>
              <a:t>VisitScotland</a:t>
            </a:r>
            <a:r>
              <a:rPr lang="en-GB" dirty="0" smtClean="0"/>
              <a:t> and Visit Wales have </a:t>
            </a:r>
            <a:r>
              <a:rPr lang="en-GB" dirty="0"/>
              <a:t>commissioned a weekly </a:t>
            </a:r>
            <a:r>
              <a:rPr lang="en-GB" dirty="0" smtClean="0"/>
              <a:t>Covid-19 </a:t>
            </a:r>
            <a:r>
              <a:rPr lang="en-GB" dirty="0"/>
              <a:t>consumer sentiment tracking survey to understand domestic intent to take </a:t>
            </a:r>
            <a:r>
              <a:rPr lang="en-GB" dirty="0" smtClean="0"/>
              <a:t>overnight short </a:t>
            </a:r>
            <a:r>
              <a:rPr lang="en-GB" dirty="0"/>
              <a:t>breaks and holidays both within the U.K. and abroad, with particular focus around the current barriers and concerns around travel and how these will evolve over </a:t>
            </a:r>
            <a:r>
              <a:rPr lang="en-GB" dirty="0" smtClean="0"/>
              <a:t>time.</a:t>
            </a:r>
          </a:p>
          <a:p>
            <a:r>
              <a:rPr lang="en-GB" dirty="0" smtClean="0"/>
              <a:t>The survey addresses: </a:t>
            </a:r>
            <a:r>
              <a:rPr lang="en-GB" dirty="0"/>
              <a:t>the likelihood of U.K. residents to travel; when and where they plan to go; specific trip details such as accommodation type and </a:t>
            </a:r>
            <a:r>
              <a:rPr lang="en-GB" dirty="0" smtClean="0"/>
              <a:t>activities </a:t>
            </a:r>
            <a:r>
              <a:rPr lang="en-GB" dirty="0"/>
              <a:t>undertaken and the type of reassurances they're seeking from the </a:t>
            </a:r>
            <a:r>
              <a:rPr lang="en-GB" dirty="0" smtClean="0"/>
              <a:t>sector.</a:t>
            </a:r>
          </a:p>
          <a:p>
            <a:r>
              <a:rPr lang="en-GB" dirty="0" smtClean="0"/>
              <a:t>This </a:t>
            </a:r>
            <a:r>
              <a:rPr lang="en-GB" dirty="0"/>
              <a:t>tracker is based on </a:t>
            </a:r>
            <a:r>
              <a:rPr lang="en-GB" dirty="0" smtClean="0"/>
              <a:t>a U.K</a:t>
            </a:r>
            <a:r>
              <a:rPr lang="en-GB" dirty="0"/>
              <a:t>. nationally representative sample of </a:t>
            </a:r>
            <a:r>
              <a:rPr lang="en-GB" dirty="0" smtClean="0"/>
              <a:t>1,500 adults </a:t>
            </a:r>
            <a:r>
              <a:rPr lang="en-GB" dirty="0"/>
              <a:t>aged 16</a:t>
            </a:r>
            <a:r>
              <a:rPr lang="en-GB" dirty="0" smtClean="0"/>
              <a:t>+ with boosts for Scotland and Wales.  </a:t>
            </a:r>
            <a:r>
              <a:rPr lang="en-GB" dirty="0"/>
              <a:t>The survey </a:t>
            </a:r>
            <a:r>
              <a:rPr lang="en-GB" dirty="0" smtClean="0"/>
              <a:t>is repeated </a:t>
            </a:r>
            <a:r>
              <a:rPr lang="en-GB" dirty="0"/>
              <a:t>across a 13 week period with the first wave published on 1 June 2020</a:t>
            </a:r>
            <a:r>
              <a:rPr lang="en-GB" dirty="0" smtClean="0"/>
              <a:t>.</a:t>
            </a:r>
          </a:p>
          <a:p>
            <a:r>
              <a:rPr lang="en-GB" dirty="0" smtClean="0"/>
              <a:t>The results are made publicly available and updated each week at the following website:</a:t>
            </a:r>
          </a:p>
          <a:p>
            <a:pPr marL="494109" lvl="1" indent="0">
              <a:buNone/>
            </a:pPr>
            <a:r>
              <a:rPr lang="en-GB" dirty="0">
                <a:hlinkClick r:id="rId2"/>
              </a:rPr>
              <a:t>https://www.visitbritain.org/covid-19-consumer-sentiment-tracker</a:t>
            </a:r>
            <a:endParaRPr lang="en-GB" dirty="0"/>
          </a:p>
        </p:txBody>
      </p:sp>
      <p:sp>
        <p:nvSpPr>
          <p:cNvPr id="4" name="Text Placeholder 3"/>
          <p:cNvSpPr>
            <a:spLocks noGrp="1"/>
          </p:cNvSpPr>
          <p:nvPr>
            <p:ph type="body" sz="quarter" idx="13"/>
          </p:nvPr>
        </p:nvSpPr>
        <p:spPr/>
        <p:txBody>
          <a:bodyPr/>
          <a:lstStyle/>
          <a:p>
            <a:endParaRPr lang="en-GB" dirty="0"/>
          </a:p>
        </p:txBody>
      </p:sp>
      <p:sp>
        <p:nvSpPr>
          <p:cNvPr id="5" name="Footer Placeholder 4"/>
          <p:cNvSpPr>
            <a:spLocks noGrp="1"/>
          </p:cNvSpPr>
          <p:nvPr>
            <p:ph type="ftr" sz="quarter" idx="3"/>
          </p:nvPr>
        </p:nvSpPr>
        <p:spPr/>
        <p:txBody>
          <a:bodyPr/>
          <a:lstStyle/>
          <a:p>
            <a:endParaRPr lang="en-US" dirty="0"/>
          </a:p>
        </p:txBody>
      </p:sp>
      <p:pic>
        <p:nvPicPr>
          <p:cNvPr id="7" name="Picture 6">
            <a:extLst>
              <a:ext uri="{FF2B5EF4-FFF2-40B4-BE49-F238E27FC236}">
                <a16:creationId xmlns:a16="http://schemas.microsoft.com/office/drawing/2014/main" id="{1B00DEF9-83A9-3248-8A46-72F522176FDC}"/>
              </a:ext>
            </a:extLst>
          </p:cNvPr>
          <p:cNvPicPr>
            <a:picLocks noChangeAspect="1"/>
          </p:cNvPicPr>
          <p:nvPr/>
        </p:nvPicPr>
        <p:blipFill>
          <a:blip r:embed="rId3"/>
          <a:stretch>
            <a:fillRect/>
          </a:stretch>
        </p:blipFill>
        <p:spPr>
          <a:xfrm>
            <a:off x="2091655" y="296066"/>
            <a:ext cx="759496" cy="303271"/>
          </a:xfrm>
          <a:prstGeom prst="rect">
            <a:avLst/>
          </a:prstGeom>
        </p:spPr>
      </p:pic>
    </p:spTree>
    <p:extLst>
      <p:ext uri="{BB962C8B-B14F-4D97-AF65-F5344CB8AC3E}">
        <p14:creationId xmlns:p14="http://schemas.microsoft.com/office/powerpoint/2010/main" val="36430890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000" dirty="0" smtClean="0"/>
              <a:t>Type of accommodation for next U.K. short break or holiday</a:t>
            </a:r>
            <a:endParaRPr lang="en-GB" sz="2000" dirty="0"/>
          </a:p>
        </p:txBody>
      </p:sp>
      <p:sp>
        <p:nvSpPr>
          <p:cNvPr id="3" name="Text Placeholder 2"/>
          <p:cNvSpPr>
            <a:spLocks noGrp="1"/>
          </p:cNvSpPr>
          <p:nvPr>
            <p:ph type="body" sz="quarter" idx="11"/>
          </p:nvPr>
        </p:nvSpPr>
        <p:spPr>
          <a:xfrm>
            <a:off x="357250" y="1189422"/>
            <a:ext cx="8572437" cy="665559"/>
          </a:xfrm>
        </p:spPr>
        <p:txBody>
          <a:bodyPr/>
          <a:lstStyle/>
          <a:p>
            <a:r>
              <a:rPr lang="en-GB" sz="1000" dirty="0" smtClean="0"/>
              <a:t>There remains a very even split in the types of accommodation people are likely to use on their trips between July and September – </a:t>
            </a:r>
            <a:r>
              <a:rPr lang="en-GB" sz="1000" dirty="0"/>
              <a:t>only </a:t>
            </a:r>
            <a:r>
              <a:rPr lang="en-GB" sz="1000" dirty="0" smtClean="0"/>
              <a:t>one percentage point splitting ‘caravan/camping’ (36%), </a:t>
            </a:r>
            <a:r>
              <a:rPr lang="en-GB" sz="1000" dirty="0"/>
              <a:t>private home’ (</a:t>
            </a:r>
            <a:r>
              <a:rPr lang="en-GB" sz="1000" dirty="0" smtClean="0"/>
              <a:t>35%), ‘hotel/motel/inn’ (35%), ‘and ‘commercial rental’ (35%).</a:t>
            </a:r>
          </a:p>
          <a:p>
            <a:r>
              <a:rPr lang="en-GB" sz="1000" dirty="0" smtClean="0"/>
              <a:t>From October onwards, ‘hotel/motel/inn’ (41%) is more likely to attract visitors than any other accommodation type. ‘Commercial rental’ (40%) and ‘private home’ (38%) are just behind as the next preferred accommodation types for trips in this period with comfortably over a third selecting them.</a:t>
            </a:r>
            <a:endParaRPr lang="en-GB" sz="1000" dirty="0"/>
          </a:p>
        </p:txBody>
      </p:sp>
      <p:sp>
        <p:nvSpPr>
          <p:cNvPr id="9" name="Footer Placeholder 5"/>
          <p:cNvSpPr>
            <a:spLocks noGrp="1"/>
          </p:cNvSpPr>
          <p:nvPr>
            <p:ph type="ftr" sz="quarter" idx="3"/>
          </p:nvPr>
        </p:nvSpPr>
        <p:spPr>
          <a:xfrm>
            <a:off x="-56750" y="4739234"/>
            <a:ext cx="8022520" cy="351332"/>
          </a:xfrm>
        </p:spPr>
        <p:txBody>
          <a:bodyPr/>
          <a:lstStyle/>
          <a:p>
            <a:r>
              <a:rPr lang="en-GB" sz="800" dirty="0" smtClean="0"/>
              <a:t>QVB6a. What </a:t>
            </a:r>
            <a:r>
              <a:rPr lang="en-GB" sz="800" dirty="0"/>
              <a:t>type/s of accommodation do you expect to be staying in during your </a:t>
            </a:r>
            <a:r>
              <a:rPr lang="en-GB" sz="800" dirty="0" smtClean="0"/>
              <a:t>UK trip in &lt;insert month&gt;?</a:t>
            </a:r>
          </a:p>
          <a:p>
            <a:r>
              <a:rPr lang="en-GB" sz="800" dirty="0"/>
              <a:t>Base: All week </a:t>
            </a:r>
            <a:r>
              <a:rPr lang="en-GB" sz="800" dirty="0" smtClean="0"/>
              <a:t>5-7 </a:t>
            </a:r>
            <a:r>
              <a:rPr lang="en-GB" sz="800" dirty="0"/>
              <a:t>respondents planning on taking a holiday or short break in the UK between </a:t>
            </a:r>
            <a:r>
              <a:rPr lang="en-GB" sz="800" dirty="0" smtClean="0"/>
              <a:t>July </a:t>
            </a:r>
            <a:r>
              <a:rPr lang="en-GB" sz="800" dirty="0"/>
              <a:t>and September </a:t>
            </a:r>
            <a:r>
              <a:rPr lang="en-GB" sz="800" dirty="0" smtClean="0"/>
              <a:t>n=1,163 </a:t>
            </a:r>
            <a:r>
              <a:rPr lang="en-GB" sz="800" dirty="0"/>
              <a:t>and from October onwards </a:t>
            </a:r>
            <a:r>
              <a:rPr lang="en-GB" sz="800" dirty="0" smtClean="0"/>
              <a:t>n=1,958. </a:t>
            </a:r>
            <a:r>
              <a:rPr lang="en-GB" sz="800" dirty="0"/>
              <a:t>Three weeks of research merged to increase statistical reliability</a:t>
            </a:r>
            <a:endParaRPr lang="en-US" sz="800" dirty="0"/>
          </a:p>
        </p:txBody>
      </p:sp>
      <p:pic>
        <p:nvPicPr>
          <p:cNvPr id="13" name="Picture 12">
            <a:extLst>
              <a:ext uri="{FF2B5EF4-FFF2-40B4-BE49-F238E27FC236}">
                <a16:creationId xmlns:a16="http://schemas.microsoft.com/office/drawing/2014/main" id="{1B00DEF9-83A9-3248-8A46-72F522176FDC}"/>
              </a:ext>
            </a:extLst>
          </p:cNvPr>
          <p:cNvPicPr>
            <a:picLocks noChangeAspect="1"/>
          </p:cNvPicPr>
          <p:nvPr/>
        </p:nvPicPr>
        <p:blipFill>
          <a:blip r:embed="rId2"/>
          <a:stretch>
            <a:fillRect/>
          </a:stretch>
        </p:blipFill>
        <p:spPr>
          <a:xfrm>
            <a:off x="2091655" y="296066"/>
            <a:ext cx="759496" cy="303271"/>
          </a:xfrm>
          <a:prstGeom prst="rect">
            <a:avLst/>
          </a:prstGeom>
        </p:spPr>
      </p:pic>
      <p:graphicFrame>
        <p:nvGraphicFramePr>
          <p:cNvPr id="8" name="Chart Placeholder 7"/>
          <p:cNvGraphicFramePr>
            <a:graphicFrameLocks/>
          </p:cNvGraphicFramePr>
          <p:nvPr>
            <p:extLst>
              <p:ext uri="{D42A27DB-BD31-4B8C-83A1-F6EECF244321}">
                <p14:modId xmlns:p14="http://schemas.microsoft.com/office/powerpoint/2010/main" val="115053000"/>
              </p:ext>
            </p:extLst>
          </p:nvPr>
        </p:nvGraphicFramePr>
        <p:xfrm>
          <a:off x="4919133" y="2076450"/>
          <a:ext cx="4409545" cy="283845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Placeholder 7"/>
          <p:cNvGraphicFramePr>
            <a:graphicFrameLocks/>
          </p:cNvGraphicFramePr>
          <p:nvPr>
            <p:extLst>
              <p:ext uri="{D42A27DB-BD31-4B8C-83A1-F6EECF244321}">
                <p14:modId xmlns:p14="http://schemas.microsoft.com/office/powerpoint/2010/main" val="3168607263"/>
              </p:ext>
            </p:extLst>
          </p:nvPr>
        </p:nvGraphicFramePr>
        <p:xfrm>
          <a:off x="509588" y="2132807"/>
          <a:ext cx="4409545" cy="283845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850326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Placeholder 7"/>
          <p:cNvGraphicFramePr>
            <a:graphicFrameLocks noGrp="1"/>
          </p:cNvGraphicFramePr>
          <p:nvPr>
            <p:ph type="chart" sz="quarter" idx="10"/>
            <p:extLst>
              <p:ext uri="{D42A27DB-BD31-4B8C-83A1-F6EECF244321}">
                <p14:modId xmlns:p14="http://schemas.microsoft.com/office/powerpoint/2010/main" val="1110533347"/>
              </p:ext>
            </p:extLst>
          </p:nvPr>
        </p:nvGraphicFramePr>
        <p:xfrm>
          <a:off x="211757" y="1841501"/>
          <a:ext cx="8758987" cy="2822274"/>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p:txBody>
          <a:bodyPr/>
          <a:lstStyle/>
          <a:p>
            <a:r>
              <a:rPr lang="en-GB" sz="2000" dirty="0" smtClean="0"/>
              <a:t>General leisure activity intentions as lockdown restrictions are lifted</a:t>
            </a:r>
            <a:endParaRPr lang="en-GB" sz="2000" dirty="0"/>
          </a:p>
        </p:txBody>
      </p:sp>
      <p:sp>
        <p:nvSpPr>
          <p:cNvPr id="3" name="Text Placeholder 2"/>
          <p:cNvSpPr>
            <a:spLocks noGrp="1"/>
          </p:cNvSpPr>
          <p:nvPr>
            <p:ph type="body" sz="quarter" idx="11"/>
          </p:nvPr>
        </p:nvSpPr>
        <p:spPr>
          <a:xfrm>
            <a:off x="357251" y="1151061"/>
            <a:ext cx="8438096" cy="665559"/>
          </a:xfrm>
        </p:spPr>
        <p:txBody>
          <a:bodyPr/>
          <a:lstStyle/>
          <a:p>
            <a:r>
              <a:rPr lang="en-GB" sz="1000" dirty="0" smtClean="0"/>
              <a:t>Outdoor areas are most likely to attract more visitors/engagement than normal (net +32), followed by outdoor leisure or sports activities (net +15) and outdoor attractions (net +14). </a:t>
            </a:r>
          </a:p>
          <a:p>
            <a:r>
              <a:rPr lang="en-GB" sz="1000" dirty="0" smtClean="0"/>
              <a:t>Health </a:t>
            </a:r>
            <a:r>
              <a:rPr lang="en-GB" sz="1000" dirty="0"/>
              <a:t>or wellbeing </a:t>
            </a:r>
            <a:r>
              <a:rPr lang="en-GB" sz="1000" dirty="0" smtClean="0"/>
              <a:t>activities (net -</a:t>
            </a:r>
            <a:r>
              <a:rPr lang="en-GB" sz="1000" dirty="0"/>
              <a:t>6</a:t>
            </a:r>
            <a:r>
              <a:rPr lang="en-GB" sz="1000" dirty="0" smtClean="0"/>
              <a:t>), entertainment </a:t>
            </a:r>
            <a:r>
              <a:rPr lang="en-GB" sz="1000" dirty="0"/>
              <a:t>and events (net </a:t>
            </a:r>
            <a:r>
              <a:rPr lang="en-GB" sz="1000" dirty="0" smtClean="0"/>
              <a:t>-</a:t>
            </a:r>
            <a:r>
              <a:rPr lang="en-GB" sz="1000" dirty="0"/>
              <a:t>8</a:t>
            </a:r>
            <a:r>
              <a:rPr lang="en-GB" sz="1000" dirty="0" smtClean="0"/>
              <a:t>), and </a:t>
            </a:r>
            <a:r>
              <a:rPr lang="en-GB" sz="1000" dirty="0"/>
              <a:t>indoor </a:t>
            </a:r>
            <a:r>
              <a:rPr lang="en-GB" sz="1000" dirty="0" smtClean="0"/>
              <a:t>attractions (-11) are likely to attract fewer visitors/engagement than normal but have all improved on week 6.</a:t>
            </a:r>
            <a:endParaRPr lang="en-GB" sz="1000" dirty="0"/>
          </a:p>
        </p:txBody>
      </p:sp>
      <p:sp>
        <p:nvSpPr>
          <p:cNvPr id="9" name="Footer Placeholder 5"/>
          <p:cNvSpPr>
            <a:spLocks noGrp="1"/>
          </p:cNvSpPr>
          <p:nvPr>
            <p:ph type="ftr" sz="quarter" idx="3"/>
          </p:nvPr>
        </p:nvSpPr>
        <p:spPr>
          <a:xfrm>
            <a:off x="-5899" y="4804744"/>
            <a:ext cx="7148752" cy="274636"/>
          </a:xfrm>
        </p:spPr>
        <p:txBody>
          <a:bodyPr/>
          <a:lstStyle/>
          <a:p>
            <a:r>
              <a:rPr lang="en-GB" sz="800" dirty="0" smtClean="0"/>
              <a:t>QVB9a/bB10a/b. </a:t>
            </a:r>
            <a:r>
              <a:rPr lang="en-GB" sz="800" dirty="0"/>
              <a:t>Which, if any, of these types of </a:t>
            </a:r>
            <a:r>
              <a:rPr lang="en-GB" sz="800" dirty="0" smtClean="0"/>
              <a:t>places/activities </a:t>
            </a:r>
            <a:r>
              <a:rPr lang="en-GB" sz="800" dirty="0"/>
              <a:t>in the UK are you </a:t>
            </a:r>
            <a:r>
              <a:rPr lang="en-GB" sz="800" dirty="0" smtClean="0"/>
              <a:t>more/less </a:t>
            </a:r>
            <a:r>
              <a:rPr lang="en-GB" sz="800" dirty="0"/>
              <a:t>likely than normal to </a:t>
            </a:r>
            <a:r>
              <a:rPr lang="en-GB" sz="800" dirty="0" smtClean="0"/>
              <a:t>visit/do </a:t>
            </a:r>
            <a:r>
              <a:rPr lang="en-GB" sz="800" dirty="0"/>
              <a:t>as restrictions are lifted? </a:t>
            </a:r>
            <a:r>
              <a:rPr lang="en-GB" sz="800" dirty="0" smtClean="0"/>
              <a:t>Base: </a:t>
            </a:r>
            <a:r>
              <a:rPr lang="en-GB" sz="800" dirty="0"/>
              <a:t>Base: All respondents Week </a:t>
            </a:r>
            <a:r>
              <a:rPr lang="en-GB" sz="800" dirty="0" smtClean="0"/>
              <a:t>7 n=1,757</a:t>
            </a:r>
            <a:endParaRPr lang="en-US" sz="800" dirty="0"/>
          </a:p>
        </p:txBody>
      </p:sp>
      <p:graphicFrame>
        <p:nvGraphicFramePr>
          <p:cNvPr id="4" name="Table 3"/>
          <p:cNvGraphicFramePr>
            <a:graphicFrameLocks noGrp="1"/>
          </p:cNvGraphicFramePr>
          <p:nvPr>
            <p:extLst>
              <p:ext uri="{D42A27DB-BD31-4B8C-83A1-F6EECF244321}">
                <p14:modId xmlns:p14="http://schemas.microsoft.com/office/powerpoint/2010/main" val="302631594"/>
              </p:ext>
            </p:extLst>
          </p:nvPr>
        </p:nvGraphicFramePr>
        <p:xfrm>
          <a:off x="289323" y="3624914"/>
          <a:ext cx="8592056" cy="1012190"/>
        </p:xfrm>
        <a:graphic>
          <a:graphicData uri="http://schemas.openxmlformats.org/drawingml/2006/table">
            <a:tbl>
              <a:tblPr firstRow="1" bandRow="1">
                <a:tableStyleId>{5C22544A-7EE6-4342-B048-85BDC9FD1C3A}</a:tableStyleId>
              </a:tblPr>
              <a:tblGrid>
                <a:gridCol w="1189643">
                  <a:extLst>
                    <a:ext uri="{9D8B030D-6E8A-4147-A177-3AD203B41FA5}">
                      <a16:colId xmlns:a16="http://schemas.microsoft.com/office/drawing/2014/main" val="20000"/>
                    </a:ext>
                  </a:extLst>
                </a:gridCol>
                <a:gridCol w="1471248">
                  <a:extLst>
                    <a:ext uri="{9D8B030D-6E8A-4147-A177-3AD203B41FA5}">
                      <a16:colId xmlns:a16="http://schemas.microsoft.com/office/drawing/2014/main" val="20001"/>
                    </a:ext>
                  </a:extLst>
                </a:gridCol>
                <a:gridCol w="1471248">
                  <a:extLst>
                    <a:ext uri="{9D8B030D-6E8A-4147-A177-3AD203B41FA5}">
                      <a16:colId xmlns:a16="http://schemas.microsoft.com/office/drawing/2014/main" val="20002"/>
                    </a:ext>
                  </a:extLst>
                </a:gridCol>
                <a:gridCol w="1486639">
                  <a:extLst>
                    <a:ext uri="{9D8B030D-6E8A-4147-A177-3AD203B41FA5}">
                      <a16:colId xmlns:a16="http://schemas.microsoft.com/office/drawing/2014/main" val="20003"/>
                    </a:ext>
                  </a:extLst>
                </a:gridCol>
                <a:gridCol w="1486639">
                  <a:extLst>
                    <a:ext uri="{9D8B030D-6E8A-4147-A177-3AD203B41FA5}">
                      <a16:colId xmlns:a16="http://schemas.microsoft.com/office/drawing/2014/main" val="20004"/>
                    </a:ext>
                  </a:extLst>
                </a:gridCol>
                <a:gridCol w="1486639">
                  <a:extLst>
                    <a:ext uri="{9D8B030D-6E8A-4147-A177-3AD203B41FA5}">
                      <a16:colId xmlns:a16="http://schemas.microsoft.com/office/drawing/2014/main" val="20005"/>
                    </a:ext>
                  </a:extLst>
                </a:gridCol>
              </a:tblGrid>
              <a:tr h="902034">
                <a:tc>
                  <a:txBody>
                    <a:bodyPr/>
                    <a:lstStyle/>
                    <a:p>
                      <a:pPr algn="ctr" fontAlgn="ctr"/>
                      <a:r>
                        <a:rPr lang="en-GB" sz="1100" b="1" i="0" u="none" strike="noStrike" dirty="0" smtClean="0">
                          <a:solidFill>
                            <a:schemeClr val="accent1"/>
                          </a:solidFill>
                          <a:effectLst/>
                          <a:latin typeface="Calibri" panose="020F0502020204030204" pitchFamily="34" charset="0"/>
                        </a:rPr>
                        <a:t>Outdoor areas </a:t>
                      </a:r>
                    </a:p>
                    <a:p>
                      <a:pPr algn="ctr" fontAlgn="ctr"/>
                      <a:r>
                        <a:rPr lang="en-GB" sz="1100" b="0" i="0" u="none" strike="noStrike" dirty="0" smtClean="0">
                          <a:solidFill>
                            <a:schemeClr val="accent1"/>
                          </a:solidFill>
                          <a:effectLst/>
                          <a:latin typeface="Calibri" panose="020F0502020204030204" pitchFamily="34" charset="0"/>
                        </a:rPr>
                        <a:t>(e.g. beaches, mountains, trails etc.)</a:t>
                      </a:r>
                      <a:endParaRPr lang="en-GB" sz="1100" b="0" i="0" u="none" strike="noStrike" dirty="0">
                        <a:solidFill>
                          <a:schemeClr val="accent1"/>
                        </a:solidFill>
                        <a:effectLst/>
                        <a:latin typeface="Calibri" panose="020F0502020204030204" pitchFamily="34" charset="0"/>
                      </a:endParaRPr>
                    </a:p>
                  </a:txBody>
                  <a:tcPr marL="381000" marR="6350" marT="6350" marB="0">
                    <a:noFill/>
                  </a:tcPr>
                </a:tc>
                <a:tc>
                  <a:txBody>
                    <a:bodyPr/>
                    <a:lstStyle/>
                    <a:p>
                      <a:pPr marL="0" marR="0" indent="0" algn="ctr" defTabSz="342900" rtl="0" eaLnBrk="1" fontAlgn="ctr" latinLnBrk="0" hangingPunct="1">
                        <a:lnSpc>
                          <a:spcPct val="100000"/>
                        </a:lnSpc>
                        <a:spcBef>
                          <a:spcPts val="0"/>
                        </a:spcBef>
                        <a:spcAft>
                          <a:spcPts val="0"/>
                        </a:spcAft>
                        <a:buClrTx/>
                        <a:buSzTx/>
                        <a:buFontTx/>
                        <a:buNone/>
                        <a:tabLst/>
                        <a:defRPr/>
                      </a:pPr>
                      <a:r>
                        <a:rPr lang="en-GB" sz="1100" b="1" i="0" u="none" strike="noStrike" dirty="0" smtClean="0">
                          <a:solidFill>
                            <a:schemeClr val="accent1"/>
                          </a:solidFill>
                          <a:effectLst/>
                          <a:latin typeface="Calibri" panose="020F0502020204030204" pitchFamily="34" charset="0"/>
                        </a:rPr>
                        <a:t>Outdoor leisure or sports activities </a:t>
                      </a:r>
                      <a:r>
                        <a:rPr lang="en-GB" sz="1100" b="0" i="0" u="none" strike="noStrike" dirty="0" smtClean="0">
                          <a:solidFill>
                            <a:schemeClr val="accent1"/>
                          </a:solidFill>
                          <a:effectLst/>
                          <a:latin typeface="Calibri" panose="020F0502020204030204" pitchFamily="34" charset="0"/>
                        </a:rPr>
                        <a:t>(e.g. walking,</a:t>
                      </a:r>
                      <a:r>
                        <a:rPr lang="en-GB" sz="1100" b="0" i="0" u="none" strike="noStrike" baseline="0" dirty="0" smtClean="0">
                          <a:solidFill>
                            <a:schemeClr val="accent1"/>
                          </a:solidFill>
                          <a:effectLst/>
                          <a:latin typeface="Calibri" panose="020F0502020204030204" pitchFamily="34" charset="0"/>
                        </a:rPr>
                        <a:t> cycling, swimming etc.)</a:t>
                      </a:r>
                      <a:endParaRPr lang="en-GB" sz="1100" b="0" i="0" u="none" strike="noStrike" dirty="0" smtClean="0">
                        <a:solidFill>
                          <a:schemeClr val="accent1"/>
                        </a:solidFill>
                        <a:effectLst/>
                        <a:latin typeface="Calibri" panose="020F0502020204030204" pitchFamily="34" charset="0"/>
                      </a:endParaRPr>
                    </a:p>
                  </a:txBody>
                  <a:tcPr marL="381000" marR="6350" marT="6350" marB="0">
                    <a:noFill/>
                  </a:tcPr>
                </a:tc>
                <a:tc>
                  <a:txBody>
                    <a:bodyPr/>
                    <a:lstStyle/>
                    <a:p>
                      <a:pPr algn="ctr" fontAlgn="ctr"/>
                      <a:r>
                        <a:rPr lang="en-GB" sz="1100" b="1" i="0" u="none" strike="noStrike" dirty="0" smtClean="0">
                          <a:solidFill>
                            <a:schemeClr val="accent1"/>
                          </a:solidFill>
                          <a:effectLst/>
                          <a:latin typeface="Calibri" panose="020F0502020204030204" pitchFamily="34" charset="0"/>
                        </a:rPr>
                        <a:t>Predominantly outdoor attractions </a:t>
                      </a:r>
                    </a:p>
                    <a:p>
                      <a:pPr algn="ctr" fontAlgn="ctr"/>
                      <a:r>
                        <a:rPr lang="en-GB" sz="1100" b="0" i="0" u="none" strike="noStrike" dirty="0" smtClean="0">
                          <a:solidFill>
                            <a:schemeClr val="accent1"/>
                          </a:solidFill>
                          <a:effectLst/>
                          <a:latin typeface="Calibri" panose="020F0502020204030204" pitchFamily="34" charset="0"/>
                        </a:rPr>
                        <a:t>(e.g. theme parks, playgrounds etc.)</a:t>
                      </a:r>
                    </a:p>
                    <a:p>
                      <a:pPr algn="ctr" fontAlgn="ctr"/>
                      <a:endParaRPr lang="en-GB" sz="1100" b="0" i="0" u="none" strike="noStrike" dirty="0">
                        <a:solidFill>
                          <a:schemeClr val="accent1"/>
                        </a:solidFill>
                        <a:effectLst/>
                        <a:latin typeface="Calibri" panose="020F0502020204030204" pitchFamily="34" charset="0"/>
                      </a:endParaRPr>
                    </a:p>
                  </a:txBody>
                  <a:tcPr marL="381000" marR="6350" marT="6350" marB="0">
                    <a:noFill/>
                  </a:tcPr>
                </a:tc>
                <a:tc>
                  <a:txBody>
                    <a:bodyPr/>
                    <a:lstStyle/>
                    <a:p>
                      <a:pPr algn="ctr" fontAlgn="ctr"/>
                      <a:r>
                        <a:rPr lang="en-GB" sz="1100" b="1" i="0" u="none" strike="noStrike" dirty="0" smtClean="0">
                          <a:solidFill>
                            <a:schemeClr val="accent1"/>
                          </a:solidFill>
                          <a:effectLst/>
                          <a:latin typeface="Calibri" panose="020F0502020204030204" pitchFamily="34" charset="0"/>
                        </a:rPr>
                        <a:t>Health or wellbeing activities </a:t>
                      </a:r>
                      <a:r>
                        <a:rPr lang="en-GB" sz="1100" b="0" i="0" u="none" strike="noStrike" dirty="0" smtClean="0">
                          <a:solidFill>
                            <a:schemeClr val="accent1"/>
                          </a:solidFill>
                          <a:effectLst/>
                          <a:latin typeface="Calibri" panose="020F0502020204030204" pitchFamily="34" charset="0"/>
                        </a:rPr>
                        <a:t>(e.g. spa/ beauty, retreat or meditation, indoor swimming)</a:t>
                      </a:r>
                    </a:p>
                  </a:txBody>
                  <a:tcPr marL="381000" marR="6350" marT="6350" marB="0">
                    <a:noFill/>
                  </a:tcPr>
                </a:tc>
                <a:tc>
                  <a:txBody>
                    <a:bodyPr/>
                    <a:lstStyle/>
                    <a:p>
                      <a:pPr algn="ctr" fontAlgn="ctr"/>
                      <a:r>
                        <a:rPr lang="en-GB" sz="1100" b="1" dirty="0" smtClean="0">
                          <a:solidFill>
                            <a:schemeClr val="accent1"/>
                          </a:solidFill>
                          <a:latin typeface="Calibri" panose="020F0502020204030204" pitchFamily="34" charset="0"/>
                        </a:rPr>
                        <a:t>Entertainment and events </a:t>
                      </a:r>
                    </a:p>
                    <a:p>
                      <a:pPr algn="ctr" fontAlgn="ctr"/>
                      <a:r>
                        <a:rPr lang="en-GB" sz="1100" b="0" dirty="0" smtClean="0">
                          <a:solidFill>
                            <a:schemeClr val="accent1"/>
                          </a:solidFill>
                          <a:latin typeface="Calibri" panose="020F0502020204030204" pitchFamily="34" charset="0"/>
                        </a:rPr>
                        <a:t>(e.g. restaurants, cinema, festivals etc.)</a:t>
                      </a:r>
                    </a:p>
                  </a:txBody>
                  <a:tcPr marL="381000" marR="6350" marT="6350" marB="0">
                    <a:noFill/>
                  </a:tcPr>
                </a:tc>
                <a:tc>
                  <a:txBody>
                    <a:bodyPr/>
                    <a:lstStyle/>
                    <a:p>
                      <a:pPr algn="ctr" fontAlgn="ctr"/>
                      <a:r>
                        <a:rPr lang="en-GB" sz="1100" b="1" i="0" u="none" strike="noStrike" dirty="0" smtClean="0">
                          <a:solidFill>
                            <a:schemeClr val="accent1"/>
                          </a:solidFill>
                          <a:effectLst/>
                          <a:latin typeface="Calibri" panose="020F0502020204030204" pitchFamily="34" charset="0"/>
                        </a:rPr>
                        <a:t>Predominantly indoor or covered attractions </a:t>
                      </a:r>
                    </a:p>
                    <a:p>
                      <a:pPr algn="ctr" fontAlgn="ctr"/>
                      <a:r>
                        <a:rPr lang="en-GB" sz="1100" b="0" i="0" u="none" strike="noStrike" dirty="0" smtClean="0">
                          <a:solidFill>
                            <a:schemeClr val="accent1"/>
                          </a:solidFill>
                          <a:effectLst/>
                          <a:latin typeface="Calibri" panose="020F0502020204030204" pitchFamily="34" charset="0"/>
                        </a:rPr>
                        <a:t>(e.g. museums, cathedrals etc.)</a:t>
                      </a:r>
                      <a:endParaRPr lang="en-GB" sz="1100" b="0" i="0" u="none" strike="noStrike" dirty="0">
                        <a:solidFill>
                          <a:schemeClr val="accent1"/>
                        </a:solidFill>
                        <a:effectLst/>
                        <a:latin typeface="Calibri" panose="020F0502020204030204" pitchFamily="34" charset="0"/>
                      </a:endParaRPr>
                    </a:p>
                  </a:txBody>
                  <a:tcPr marL="381000" marR="6350" marT="6350" marB="0">
                    <a:noFill/>
                  </a:tcPr>
                </a:tc>
                <a:extLst>
                  <a:ext uri="{0D108BD9-81ED-4DB2-BD59-A6C34878D82A}">
                    <a16:rowId xmlns:a16="http://schemas.microsoft.com/office/drawing/2014/main" val="10000"/>
                  </a:ext>
                </a:extLst>
              </a:tr>
            </a:tbl>
          </a:graphicData>
        </a:graphic>
      </p:graphicFrame>
      <p:pic>
        <p:nvPicPr>
          <p:cNvPr id="10" name="Picture 9">
            <a:extLst>
              <a:ext uri="{FF2B5EF4-FFF2-40B4-BE49-F238E27FC236}">
                <a16:creationId xmlns:a16="http://schemas.microsoft.com/office/drawing/2014/main" id="{1B00DEF9-83A9-3248-8A46-72F522176FDC}"/>
              </a:ext>
            </a:extLst>
          </p:cNvPr>
          <p:cNvPicPr>
            <a:picLocks noChangeAspect="1"/>
          </p:cNvPicPr>
          <p:nvPr/>
        </p:nvPicPr>
        <p:blipFill>
          <a:blip r:embed="rId3"/>
          <a:stretch>
            <a:fillRect/>
          </a:stretch>
        </p:blipFill>
        <p:spPr>
          <a:xfrm>
            <a:off x="2091655" y="296066"/>
            <a:ext cx="759496" cy="303271"/>
          </a:xfrm>
          <a:prstGeom prst="rect">
            <a:avLst/>
          </a:prstGeom>
        </p:spPr>
      </p:pic>
    </p:spTree>
    <p:extLst>
      <p:ext uri="{BB962C8B-B14F-4D97-AF65-F5344CB8AC3E}">
        <p14:creationId xmlns:p14="http://schemas.microsoft.com/office/powerpoint/2010/main" val="11047641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000" dirty="0"/>
              <a:t>Conditions essential for people to stay in accommodation this summer</a:t>
            </a:r>
          </a:p>
        </p:txBody>
      </p:sp>
      <p:sp>
        <p:nvSpPr>
          <p:cNvPr id="3" name="Text Placeholder 2"/>
          <p:cNvSpPr>
            <a:spLocks noGrp="1"/>
          </p:cNvSpPr>
          <p:nvPr>
            <p:ph type="body" sz="quarter" idx="11"/>
          </p:nvPr>
        </p:nvSpPr>
        <p:spPr>
          <a:xfrm>
            <a:off x="357251" y="1138621"/>
            <a:ext cx="8438096" cy="665559"/>
          </a:xfrm>
        </p:spPr>
        <p:txBody>
          <a:bodyPr/>
          <a:lstStyle/>
          <a:p>
            <a:r>
              <a:rPr lang="en-GB" sz="1000" dirty="0" smtClean="0"/>
              <a:t>Steps to reduce </a:t>
            </a:r>
            <a:r>
              <a:rPr lang="en-GB" sz="1000" dirty="0"/>
              <a:t>cross-contamination </a:t>
            </a:r>
            <a:r>
              <a:rPr lang="en-GB" sz="1000" dirty="0" smtClean="0"/>
              <a:t>(72%), </a:t>
            </a:r>
            <a:r>
              <a:rPr lang="en-GB" sz="1000" dirty="0"/>
              <a:t>ensure social distancing (</a:t>
            </a:r>
            <a:r>
              <a:rPr lang="en-GB" sz="1000" dirty="0" smtClean="0"/>
              <a:t>71%) and booking incentives (69%) are the biggest reassurances the public need when planning a stay in paid-for accommodation. ‘Guest/staff interventions’ (66%) and government cleanliness standards (41%) are important but are less of a priority. Scores are consistent with week 6.</a:t>
            </a:r>
          </a:p>
        </p:txBody>
      </p:sp>
      <p:sp>
        <p:nvSpPr>
          <p:cNvPr id="9" name="Footer Placeholder 5"/>
          <p:cNvSpPr>
            <a:spLocks noGrp="1"/>
          </p:cNvSpPr>
          <p:nvPr>
            <p:ph type="ftr" sz="quarter" idx="3"/>
          </p:nvPr>
        </p:nvSpPr>
        <p:spPr>
          <a:xfrm>
            <a:off x="-51342" y="4828340"/>
            <a:ext cx="7148752" cy="274636"/>
          </a:xfrm>
        </p:spPr>
        <p:txBody>
          <a:bodyPr/>
          <a:lstStyle/>
          <a:p>
            <a:r>
              <a:rPr lang="en-US" sz="800" dirty="0" smtClean="0"/>
              <a:t>Q63new. </a:t>
            </a:r>
            <a:r>
              <a:rPr lang="en-GB" sz="800" dirty="0"/>
              <a:t>Which, if any, of the following conditions would it be essential for accommodation providers to have in place for you to stay at them this summer</a:t>
            </a:r>
            <a:r>
              <a:rPr lang="en-GB" sz="800" dirty="0" smtClean="0"/>
              <a:t>? Base</a:t>
            </a:r>
            <a:r>
              <a:rPr lang="en-GB" sz="800" dirty="0"/>
              <a:t>: All respondents Week 7</a:t>
            </a:r>
            <a:r>
              <a:rPr lang="en-GB" sz="800" dirty="0" smtClean="0"/>
              <a:t> n=1,757. </a:t>
            </a:r>
            <a:endParaRPr lang="en-US" sz="800" dirty="0"/>
          </a:p>
        </p:txBody>
      </p:sp>
      <p:pic>
        <p:nvPicPr>
          <p:cNvPr id="10" name="Picture 9">
            <a:extLst>
              <a:ext uri="{FF2B5EF4-FFF2-40B4-BE49-F238E27FC236}">
                <a16:creationId xmlns:a16="http://schemas.microsoft.com/office/drawing/2014/main" id="{1B00DEF9-83A9-3248-8A46-72F522176FDC}"/>
              </a:ext>
            </a:extLst>
          </p:cNvPr>
          <p:cNvPicPr>
            <a:picLocks noChangeAspect="1"/>
          </p:cNvPicPr>
          <p:nvPr/>
        </p:nvPicPr>
        <p:blipFill>
          <a:blip r:embed="rId2"/>
          <a:stretch>
            <a:fillRect/>
          </a:stretch>
        </p:blipFill>
        <p:spPr>
          <a:xfrm>
            <a:off x="2091655" y="296066"/>
            <a:ext cx="759496" cy="303271"/>
          </a:xfrm>
          <a:prstGeom prst="rect">
            <a:avLst/>
          </a:prstGeom>
        </p:spPr>
      </p:pic>
      <p:graphicFrame>
        <p:nvGraphicFramePr>
          <p:cNvPr id="12" name="Chart Placeholder 7"/>
          <p:cNvGraphicFramePr>
            <a:graphicFrameLocks noGrp="1"/>
          </p:cNvGraphicFramePr>
          <p:nvPr>
            <p:ph type="chart" sz="quarter" idx="10"/>
            <p:extLst>
              <p:ext uri="{D42A27DB-BD31-4B8C-83A1-F6EECF244321}">
                <p14:modId xmlns:p14="http://schemas.microsoft.com/office/powerpoint/2010/main" val="1009530590"/>
              </p:ext>
            </p:extLst>
          </p:nvPr>
        </p:nvGraphicFramePr>
        <p:xfrm>
          <a:off x="0" y="1664494"/>
          <a:ext cx="9144000" cy="316384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322326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Methodology</a:t>
            </a:r>
            <a:endParaRPr lang="en-GB" dirty="0"/>
          </a:p>
        </p:txBody>
      </p:sp>
      <p:sp>
        <p:nvSpPr>
          <p:cNvPr id="3" name="Text Placeholder 2"/>
          <p:cNvSpPr>
            <a:spLocks noGrp="1"/>
          </p:cNvSpPr>
          <p:nvPr>
            <p:ph type="body" sz="quarter" idx="11"/>
          </p:nvPr>
        </p:nvSpPr>
        <p:spPr>
          <a:xfrm>
            <a:off x="357251" y="1291959"/>
            <a:ext cx="8438096" cy="3356241"/>
          </a:xfrm>
        </p:spPr>
        <p:txBody>
          <a:bodyPr/>
          <a:lstStyle/>
          <a:p>
            <a:r>
              <a:rPr lang="en-GB" dirty="0" smtClean="0"/>
              <a:t>The findings in this report are based on a weekly online survey conducted amongst a nationally representative sample of the U.K. population.  </a:t>
            </a:r>
          </a:p>
          <a:p>
            <a:r>
              <a:rPr lang="en-GB" dirty="0" smtClean="0"/>
              <a:t>The sample is representative of UK adults aged 16+ by gender, age, government region and social grade. </a:t>
            </a:r>
          </a:p>
          <a:p>
            <a:r>
              <a:rPr lang="en-GB" dirty="0" smtClean="0"/>
              <a:t>In the first stage a nationally representative core sample </a:t>
            </a:r>
            <a:r>
              <a:rPr lang="en-GB" dirty="0"/>
              <a:t>of </a:t>
            </a:r>
            <a:r>
              <a:rPr lang="en-GB" dirty="0" smtClean="0"/>
              <a:t>1,500 is recruited and interviewed. This sample is then ‘boosted’ in Wales and Scotland to ensure sufficient base sizes for separate nation analysis.  The data are then weighted to make the sample representative of the U.K. overall and within each nation.</a:t>
            </a:r>
          </a:p>
          <a:p>
            <a:r>
              <a:rPr lang="en-GB" dirty="0" smtClean="0"/>
              <a:t>This </a:t>
            </a:r>
            <a:r>
              <a:rPr lang="en-GB" dirty="0"/>
              <a:t>report presents findings from Week 7</a:t>
            </a:r>
            <a:r>
              <a:rPr lang="en-GB" dirty="0" smtClean="0"/>
              <a:t> </a:t>
            </a:r>
            <a:r>
              <a:rPr lang="en-GB" dirty="0"/>
              <a:t>of the COVID-19 consumer weekly </a:t>
            </a:r>
            <a:r>
              <a:rPr lang="en-GB" dirty="0" smtClean="0"/>
              <a:t>tracker, with comparisons to </a:t>
            </a:r>
            <a:r>
              <a:rPr lang="en-GB" dirty="0" smtClean="0"/>
              <a:t>previous weeks</a:t>
            </a:r>
            <a:r>
              <a:rPr lang="en-GB" dirty="0" smtClean="0"/>
              <a:t> </a:t>
            </a:r>
            <a:r>
              <a:rPr lang="en-GB" dirty="0" smtClean="0"/>
              <a:t>where appropriate.  Week 7 </a:t>
            </a:r>
            <a:r>
              <a:rPr lang="en-GB" dirty="0"/>
              <a:t>fieldwork was conducted between </a:t>
            </a:r>
            <a:r>
              <a:rPr lang="en-GB" dirty="0" smtClean="0"/>
              <a:t>29</a:t>
            </a:r>
            <a:r>
              <a:rPr lang="en-GB" baseline="30000" dirty="0" smtClean="0"/>
              <a:t>th</a:t>
            </a:r>
            <a:r>
              <a:rPr lang="en-GB" dirty="0" smtClean="0"/>
              <a:t> June to 3</a:t>
            </a:r>
            <a:r>
              <a:rPr lang="en-GB" baseline="30000" dirty="0" smtClean="0"/>
              <a:t>rd</a:t>
            </a:r>
            <a:r>
              <a:rPr lang="en-GB" dirty="0" smtClean="0"/>
              <a:t> July 2020</a:t>
            </a:r>
            <a:r>
              <a:rPr lang="en-GB" dirty="0"/>
              <a:t>. </a:t>
            </a:r>
          </a:p>
          <a:p>
            <a:pPr marL="0" indent="0">
              <a:buNone/>
            </a:pPr>
            <a:endParaRPr lang="en-GB" dirty="0" smtClean="0"/>
          </a:p>
        </p:txBody>
      </p:sp>
      <p:sp>
        <p:nvSpPr>
          <p:cNvPr id="4" name="Text Placeholder 3"/>
          <p:cNvSpPr>
            <a:spLocks noGrp="1"/>
          </p:cNvSpPr>
          <p:nvPr>
            <p:ph type="body" sz="quarter" idx="13"/>
          </p:nvPr>
        </p:nvSpPr>
        <p:spPr/>
        <p:txBody>
          <a:bodyPr/>
          <a:lstStyle/>
          <a:p>
            <a:endParaRPr lang="en-GB" dirty="0"/>
          </a:p>
        </p:txBody>
      </p:sp>
      <p:sp>
        <p:nvSpPr>
          <p:cNvPr id="5" name="Footer Placeholder 4"/>
          <p:cNvSpPr>
            <a:spLocks noGrp="1"/>
          </p:cNvSpPr>
          <p:nvPr>
            <p:ph type="ftr" sz="quarter" idx="3"/>
          </p:nvPr>
        </p:nvSpPr>
        <p:spPr/>
        <p:txBody>
          <a:bodyPr/>
          <a:lstStyle/>
          <a:p>
            <a:endParaRPr lang="en-US" dirty="0"/>
          </a:p>
        </p:txBody>
      </p:sp>
      <p:pic>
        <p:nvPicPr>
          <p:cNvPr id="7" name="Picture 6">
            <a:extLst>
              <a:ext uri="{FF2B5EF4-FFF2-40B4-BE49-F238E27FC236}">
                <a16:creationId xmlns:a16="http://schemas.microsoft.com/office/drawing/2014/main" id="{1B00DEF9-83A9-3248-8A46-72F522176FDC}"/>
              </a:ext>
            </a:extLst>
          </p:cNvPr>
          <p:cNvPicPr>
            <a:picLocks noChangeAspect="1"/>
          </p:cNvPicPr>
          <p:nvPr/>
        </p:nvPicPr>
        <p:blipFill>
          <a:blip r:embed="rId2"/>
          <a:stretch>
            <a:fillRect/>
          </a:stretch>
        </p:blipFill>
        <p:spPr>
          <a:xfrm>
            <a:off x="2091655" y="296066"/>
            <a:ext cx="759496" cy="303271"/>
          </a:xfrm>
          <a:prstGeom prst="rect">
            <a:avLst/>
          </a:prstGeom>
        </p:spPr>
      </p:pic>
    </p:spTree>
    <p:extLst>
      <p:ext uri="{BB962C8B-B14F-4D97-AF65-F5344CB8AC3E}">
        <p14:creationId xmlns:p14="http://schemas.microsoft.com/office/powerpoint/2010/main" val="39707503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Master Data </a:t>
            </a:r>
            <a:r>
              <a:rPr lang="en-GB" dirty="0" smtClean="0"/>
              <a:t>Table</a:t>
            </a:r>
            <a:endParaRPr lang="en-GB" dirty="0"/>
          </a:p>
        </p:txBody>
      </p:sp>
      <p:sp>
        <p:nvSpPr>
          <p:cNvPr id="3" name="Text Placeholder 2"/>
          <p:cNvSpPr>
            <a:spLocks noGrp="1"/>
          </p:cNvSpPr>
          <p:nvPr>
            <p:ph type="body" sz="quarter" idx="11"/>
          </p:nvPr>
        </p:nvSpPr>
        <p:spPr>
          <a:xfrm>
            <a:off x="357251" y="1291960"/>
            <a:ext cx="8438096" cy="802312"/>
          </a:xfrm>
        </p:spPr>
        <p:txBody>
          <a:bodyPr/>
          <a:lstStyle/>
          <a:p>
            <a:r>
              <a:rPr lang="en-GB" dirty="0" smtClean="0"/>
              <a:t>To access </a:t>
            </a:r>
            <a:r>
              <a:rPr lang="en-GB" dirty="0" smtClean="0"/>
              <a:t>a .csv file of the data contained within the charts</a:t>
            </a:r>
            <a:r>
              <a:rPr lang="en-GB" dirty="0" smtClean="0"/>
              <a:t>, </a:t>
            </a:r>
            <a:r>
              <a:rPr lang="en-GB" dirty="0" smtClean="0"/>
              <a:t>please open </a:t>
            </a:r>
            <a:r>
              <a:rPr lang="en-GB" dirty="0" smtClean="0"/>
              <a:t>this </a:t>
            </a:r>
            <a:r>
              <a:rPr lang="en-GB" dirty="0" smtClean="0"/>
              <a:t>report with Adobe Reader.  When you have done so, navigate to the left hand side of the page to the attachments area, symbolised by a paperclip icon, and click on the file to open the attachment.</a:t>
            </a:r>
            <a:endParaRPr lang="en-GB" dirty="0"/>
          </a:p>
        </p:txBody>
      </p:sp>
      <p:sp>
        <p:nvSpPr>
          <p:cNvPr id="4" name="Text Placeholder 3"/>
          <p:cNvSpPr>
            <a:spLocks noGrp="1"/>
          </p:cNvSpPr>
          <p:nvPr>
            <p:ph type="body" sz="quarter" idx="13"/>
          </p:nvPr>
        </p:nvSpPr>
        <p:spPr/>
        <p:txBody>
          <a:bodyPr/>
          <a:lstStyle/>
          <a:p>
            <a:endParaRPr lang="en-GB" dirty="0"/>
          </a:p>
        </p:txBody>
      </p:sp>
      <p:sp>
        <p:nvSpPr>
          <p:cNvPr id="5" name="Footer Placeholder 4"/>
          <p:cNvSpPr>
            <a:spLocks noGrp="1"/>
          </p:cNvSpPr>
          <p:nvPr>
            <p:ph type="ftr" sz="quarter" idx="3"/>
          </p:nvPr>
        </p:nvSpPr>
        <p:spPr/>
        <p:txBody>
          <a:bodyPr/>
          <a:lstStyle/>
          <a:p>
            <a:endParaRPr lang="en-US" dirty="0"/>
          </a:p>
        </p:txBody>
      </p:sp>
      <p:pic>
        <p:nvPicPr>
          <p:cNvPr id="8" name="Picture 7">
            <a:extLst>
              <a:ext uri="{FF2B5EF4-FFF2-40B4-BE49-F238E27FC236}">
                <a16:creationId xmlns:a16="http://schemas.microsoft.com/office/drawing/2014/main" id="{1B00DEF9-83A9-3248-8A46-72F522176FDC}"/>
              </a:ext>
            </a:extLst>
          </p:cNvPr>
          <p:cNvPicPr>
            <a:picLocks noChangeAspect="1"/>
          </p:cNvPicPr>
          <p:nvPr/>
        </p:nvPicPr>
        <p:blipFill>
          <a:blip r:embed="rId2"/>
          <a:stretch>
            <a:fillRect/>
          </a:stretch>
        </p:blipFill>
        <p:spPr>
          <a:xfrm>
            <a:off x="2091655" y="296066"/>
            <a:ext cx="759496" cy="303271"/>
          </a:xfrm>
          <a:prstGeom prst="rect">
            <a:avLst/>
          </a:prstGeom>
        </p:spPr>
      </p:pic>
    </p:spTree>
    <p:extLst>
      <p:ext uri="{BB962C8B-B14F-4D97-AF65-F5344CB8AC3E}">
        <p14:creationId xmlns:p14="http://schemas.microsoft.com/office/powerpoint/2010/main" val="1314780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250" y="663696"/>
            <a:ext cx="8454563" cy="419101"/>
          </a:xfrm>
        </p:spPr>
        <p:txBody>
          <a:bodyPr/>
          <a:lstStyle/>
          <a:p>
            <a:r>
              <a:rPr lang="en-GB" sz="2000" dirty="0" smtClean="0"/>
              <a:t>Fieldwork Periods</a:t>
            </a:r>
            <a:endParaRPr lang="en-GB" sz="2000" dirty="0"/>
          </a:p>
        </p:txBody>
      </p:sp>
      <p:graphicFrame>
        <p:nvGraphicFramePr>
          <p:cNvPr id="19" name="Table Placeholder 18"/>
          <p:cNvGraphicFramePr>
            <a:graphicFrameLocks noGrp="1"/>
          </p:cNvGraphicFramePr>
          <p:nvPr>
            <p:ph type="tbl" sz="quarter" idx="10"/>
            <p:extLst/>
          </p:nvPr>
        </p:nvGraphicFramePr>
        <p:xfrm>
          <a:off x="1470103" y="1262462"/>
          <a:ext cx="6045675" cy="3563184"/>
        </p:xfrm>
        <a:graphic>
          <a:graphicData uri="http://schemas.openxmlformats.org/drawingml/2006/table">
            <a:tbl>
              <a:tblPr firstRow="1" firstCol="1" bandRow="1">
                <a:tableStyleId>{5C22544A-7EE6-4342-B048-85BDC9FD1C3A}</a:tableStyleId>
              </a:tblPr>
              <a:tblGrid>
                <a:gridCol w="3119595">
                  <a:extLst>
                    <a:ext uri="{9D8B030D-6E8A-4147-A177-3AD203B41FA5}">
                      <a16:colId xmlns:a16="http://schemas.microsoft.com/office/drawing/2014/main" val="351408850"/>
                    </a:ext>
                  </a:extLst>
                </a:gridCol>
                <a:gridCol w="2926080">
                  <a:extLst>
                    <a:ext uri="{9D8B030D-6E8A-4147-A177-3AD203B41FA5}">
                      <a16:colId xmlns:a16="http://schemas.microsoft.com/office/drawing/2014/main" val="4243136657"/>
                    </a:ext>
                  </a:extLst>
                </a:gridCol>
              </a:tblGrid>
              <a:tr h="294204">
                <a:tc>
                  <a:txBody>
                    <a:bodyPr/>
                    <a:lstStyle/>
                    <a:p>
                      <a:r>
                        <a:rPr lang="en-GB" sz="1100" u="none" dirty="0" smtClean="0">
                          <a:latin typeface="+mj-lt"/>
                        </a:rPr>
                        <a:t>Project</a:t>
                      </a:r>
                      <a:r>
                        <a:rPr lang="en-GB" sz="1100" u="none" baseline="0" dirty="0" smtClean="0">
                          <a:latin typeface="+mj-lt"/>
                        </a:rPr>
                        <a:t> Period</a:t>
                      </a:r>
                      <a:endParaRPr lang="en-GB" sz="1100" u="none" dirty="0">
                        <a:latin typeface="+mj-lt"/>
                      </a:endParaRPr>
                    </a:p>
                  </a:txBody>
                  <a:tcPr/>
                </a:tc>
                <a:tc>
                  <a:txBody>
                    <a:bodyPr/>
                    <a:lstStyle/>
                    <a:p>
                      <a:pPr algn="ctr"/>
                      <a:r>
                        <a:rPr lang="en-GB" sz="1100" dirty="0" smtClean="0">
                          <a:latin typeface="+mj-lt"/>
                        </a:rPr>
                        <a:t>Fieldwork</a:t>
                      </a:r>
                      <a:r>
                        <a:rPr lang="en-GB" sz="1100" baseline="0" dirty="0" smtClean="0">
                          <a:latin typeface="+mj-lt"/>
                        </a:rPr>
                        <a:t> Period</a:t>
                      </a:r>
                      <a:endParaRPr lang="en-GB" sz="1100" dirty="0">
                        <a:latin typeface="+mj-lt"/>
                      </a:endParaRPr>
                    </a:p>
                  </a:txBody>
                  <a:tcPr/>
                </a:tc>
                <a:extLst>
                  <a:ext uri="{0D108BD9-81ED-4DB2-BD59-A6C34878D82A}">
                    <a16:rowId xmlns:a16="http://schemas.microsoft.com/office/drawing/2014/main" val="2951315555"/>
                  </a:ext>
                </a:extLst>
              </a:tr>
              <a:tr h="0">
                <a:tc>
                  <a:txBody>
                    <a:bodyPr/>
                    <a:lstStyle/>
                    <a:p>
                      <a:pPr marL="72000" lvl="0" algn="l" defTabSz="342900" rtl="0" eaLnBrk="1" fontAlgn="b" latinLnBrk="0" hangingPunct="1">
                        <a:lnSpc>
                          <a:spcPct val="150000"/>
                        </a:lnSpc>
                        <a:spcBef>
                          <a:spcPts val="0"/>
                        </a:spcBef>
                        <a:spcAft>
                          <a:spcPts val="0"/>
                        </a:spcAft>
                      </a:pPr>
                      <a:r>
                        <a:rPr lang="en-GB" sz="1050" b="0" kern="1200" dirty="0" smtClean="0">
                          <a:solidFill>
                            <a:schemeClr val="lt1"/>
                          </a:solidFill>
                          <a:latin typeface="+mj-lt"/>
                          <a:ea typeface="+mn-ea"/>
                          <a:cs typeface="+mn-cs"/>
                        </a:rPr>
                        <a:t>Week 1</a:t>
                      </a:r>
                      <a:endParaRPr lang="en-GB" sz="1050" b="0" kern="1200" dirty="0">
                        <a:solidFill>
                          <a:schemeClr val="lt1"/>
                        </a:solidFill>
                        <a:latin typeface="+mj-lt"/>
                        <a:ea typeface="+mn-ea"/>
                        <a:cs typeface="+mn-cs"/>
                      </a:endParaRPr>
                    </a:p>
                  </a:txBody>
                  <a:tcPr marL="6350" marR="6350" marT="6350" marB="0" anchor="ctr"/>
                </a:tc>
                <a:tc>
                  <a:txBody>
                    <a:bodyPr/>
                    <a:lstStyle/>
                    <a:p>
                      <a:pPr lvl="3" algn="l"/>
                      <a:r>
                        <a:rPr lang="en-GB" sz="1050" dirty="0" smtClean="0">
                          <a:solidFill>
                            <a:schemeClr val="accent1"/>
                          </a:solidFill>
                          <a:latin typeface="+mj-lt"/>
                        </a:rPr>
                        <a:t>18</a:t>
                      </a:r>
                      <a:r>
                        <a:rPr lang="en-GB" sz="1050" baseline="0" dirty="0" smtClean="0">
                          <a:solidFill>
                            <a:schemeClr val="accent1"/>
                          </a:solidFill>
                          <a:latin typeface="+mj-lt"/>
                        </a:rPr>
                        <a:t> – 22 </a:t>
                      </a:r>
                      <a:r>
                        <a:rPr lang="en-GB" sz="1050" dirty="0" smtClean="0">
                          <a:solidFill>
                            <a:schemeClr val="accent1"/>
                          </a:solidFill>
                          <a:latin typeface="+mj-lt"/>
                        </a:rPr>
                        <a:t>May</a:t>
                      </a:r>
                      <a:endParaRPr lang="en-GB" sz="1050" dirty="0">
                        <a:solidFill>
                          <a:schemeClr val="accent1"/>
                        </a:solidFill>
                        <a:latin typeface="+mj-lt"/>
                      </a:endParaRPr>
                    </a:p>
                  </a:txBody>
                  <a:tcPr anchor="ctr"/>
                </a:tc>
                <a:extLst>
                  <a:ext uri="{0D108BD9-81ED-4DB2-BD59-A6C34878D82A}">
                    <a16:rowId xmlns:a16="http://schemas.microsoft.com/office/drawing/2014/main" val="2667058798"/>
                  </a:ext>
                </a:extLst>
              </a:tr>
              <a:tr h="0">
                <a:tc>
                  <a:txBody>
                    <a:bodyPr/>
                    <a:lstStyle/>
                    <a:p>
                      <a:pPr marL="72000" marR="0" lvl="0" indent="0" algn="l" defTabSz="342900" rtl="0" eaLnBrk="1" fontAlgn="b" latinLnBrk="0" hangingPunct="1">
                        <a:lnSpc>
                          <a:spcPct val="150000"/>
                        </a:lnSpc>
                        <a:spcBef>
                          <a:spcPts val="0"/>
                        </a:spcBef>
                        <a:spcAft>
                          <a:spcPts val="0"/>
                        </a:spcAft>
                        <a:buClrTx/>
                        <a:buSzTx/>
                        <a:buFontTx/>
                        <a:buNone/>
                        <a:tabLst/>
                        <a:defRPr/>
                      </a:pPr>
                      <a:r>
                        <a:rPr kumimoji="0" lang="en-GB" sz="1050" b="0" i="0" u="none" strike="noStrike" kern="1200" cap="none" spc="0" normalizeH="0" baseline="0" noProof="0" dirty="0" smtClean="0">
                          <a:ln>
                            <a:noFill/>
                          </a:ln>
                          <a:solidFill>
                            <a:srgbClr val="FFFFFF"/>
                          </a:solidFill>
                          <a:effectLst/>
                          <a:uLnTx/>
                          <a:uFillTx/>
                          <a:latin typeface="+mj-lt"/>
                          <a:ea typeface="+mn-ea"/>
                          <a:cs typeface="+mn-cs"/>
                        </a:rPr>
                        <a:t>Week 2</a:t>
                      </a:r>
                      <a:endParaRPr kumimoji="0" lang="en-GB" sz="1050" b="0" i="0" u="none" strike="noStrike" kern="1200" cap="none" spc="0" normalizeH="0" baseline="0" noProof="0" dirty="0">
                        <a:ln>
                          <a:noFill/>
                        </a:ln>
                        <a:solidFill>
                          <a:srgbClr val="FFFFFF"/>
                        </a:solidFill>
                        <a:effectLst/>
                        <a:uLnTx/>
                        <a:uFillTx/>
                        <a:latin typeface="+mj-lt"/>
                        <a:ea typeface="+mn-ea"/>
                        <a:cs typeface="+mn-cs"/>
                      </a:endParaRPr>
                    </a:p>
                  </a:txBody>
                  <a:tcPr marL="6350" marR="6350" marT="6350" marB="0" anchor="ctr"/>
                </a:tc>
                <a:tc>
                  <a:txBody>
                    <a:bodyPr/>
                    <a:lstStyle/>
                    <a:p>
                      <a:pPr lvl="3" algn="l"/>
                      <a:r>
                        <a:rPr lang="en-GB" sz="1050" dirty="0" smtClean="0">
                          <a:solidFill>
                            <a:schemeClr val="accent1"/>
                          </a:solidFill>
                          <a:latin typeface="+mj-lt"/>
                        </a:rPr>
                        <a:t>25</a:t>
                      </a:r>
                      <a:r>
                        <a:rPr lang="en-GB" sz="1050" baseline="0" dirty="0" smtClean="0">
                          <a:solidFill>
                            <a:schemeClr val="accent1"/>
                          </a:solidFill>
                          <a:latin typeface="+mj-lt"/>
                        </a:rPr>
                        <a:t> – 29 </a:t>
                      </a:r>
                      <a:r>
                        <a:rPr lang="en-GB" sz="1050" dirty="0" smtClean="0">
                          <a:solidFill>
                            <a:schemeClr val="accent1"/>
                          </a:solidFill>
                          <a:latin typeface="+mj-lt"/>
                        </a:rPr>
                        <a:t>May</a:t>
                      </a:r>
                      <a:endParaRPr lang="en-GB" sz="1050" dirty="0">
                        <a:solidFill>
                          <a:schemeClr val="accent1"/>
                        </a:solidFill>
                        <a:latin typeface="+mj-lt"/>
                      </a:endParaRPr>
                    </a:p>
                  </a:txBody>
                  <a:tcPr anchor="ctr"/>
                </a:tc>
                <a:extLst>
                  <a:ext uri="{0D108BD9-81ED-4DB2-BD59-A6C34878D82A}">
                    <a16:rowId xmlns:a16="http://schemas.microsoft.com/office/drawing/2014/main" val="437997455"/>
                  </a:ext>
                </a:extLst>
              </a:tr>
              <a:tr h="0">
                <a:tc>
                  <a:txBody>
                    <a:bodyPr/>
                    <a:lstStyle/>
                    <a:p>
                      <a:pPr marL="72000" marR="0" lvl="0" indent="0" algn="l" defTabSz="342900" rtl="0" eaLnBrk="1" fontAlgn="b" latinLnBrk="0" hangingPunct="1">
                        <a:lnSpc>
                          <a:spcPct val="150000"/>
                        </a:lnSpc>
                        <a:spcBef>
                          <a:spcPts val="0"/>
                        </a:spcBef>
                        <a:spcAft>
                          <a:spcPts val="0"/>
                        </a:spcAft>
                        <a:buClrTx/>
                        <a:buSzTx/>
                        <a:buFontTx/>
                        <a:buNone/>
                        <a:tabLst/>
                        <a:defRPr/>
                      </a:pPr>
                      <a:r>
                        <a:rPr kumimoji="0" lang="en-GB" sz="1050" b="0" i="0" u="none" strike="noStrike" kern="1200" cap="none" spc="0" normalizeH="0" baseline="0" noProof="0" dirty="0" smtClean="0">
                          <a:ln>
                            <a:noFill/>
                          </a:ln>
                          <a:solidFill>
                            <a:srgbClr val="FFFFFF"/>
                          </a:solidFill>
                          <a:effectLst/>
                          <a:uLnTx/>
                          <a:uFillTx/>
                          <a:latin typeface="+mj-lt"/>
                          <a:ea typeface="+mn-ea"/>
                          <a:cs typeface="+mn-cs"/>
                        </a:rPr>
                        <a:t>Week 3</a:t>
                      </a:r>
                      <a:endParaRPr kumimoji="0" lang="en-GB" sz="1050" b="0" i="0" u="none" strike="noStrike" kern="1200" cap="none" spc="0" normalizeH="0" baseline="0" noProof="0" dirty="0">
                        <a:ln>
                          <a:noFill/>
                        </a:ln>
                        <a:solidFill>
                          <a:srgbClr val="FFFFFF"/>
                        </a:solidFill>
                        <a:effectLst/>
                        <a:uLnTx/>
                        <a:uFillTx/>
                        <a:latin typeface="+mj-lt"/>
                        <a:ea typeface="+mn-ea"/>
                        <a:cs typeface="+mn-cs"/>
                      </a:endParaRPr>
                    </a:p>
                  </a:txBody>
                  <a:tcPr marL="6350" marR="6350" marT="6350" marB="0" anchor="ctr"/>
                </a:tc>
                <a:tc>
                  <a:txBody>
                    <a:bodyPr/>
                    <a:lstStyle/>
                    <a:p>
                      <a:pPr lvl="3" algn="l"/>
                      <a:r>
                        <a:rPr lang="en-GB" sz="1050" dirty="0" smtClean="0">
                          <a:solidFill>
                            <a:schemeClr val="accent1"/>
                          </a:solidFill>
                          <a:latin typeface="+mj-lt"/>
                        </a:rPr>
                        <a:t>1</a:t>
                      </a:r>
                      <a:r>
                        <a:rPr lang="en-GB" sz="1050" baseline="0" dirty="0" smtClean="0">
                          <a:solidFill>
                            <a:schemeClr val="accent1"/>
                          </a:solidFill>
                          <a:latin typeface="+mj-lt"/>
                        </a:rPr>
                        <a:t> – 5 </a:t>
                      </a:r>
                      <a:r>
                        <a:rPr lang="en-GB" sz="1050" dirty="0" smtClean="0">
                          <a:solidFill>
                            <a:schemeClr val="accent1"/>
                          </a:solidFill>
                          <a:latin typeface="+mj-lt"/>
                        </a:rPr>
                        <a:t>June</a:t>
                      </a:r>
                      <a:endParaRPr lang="en-GB" sz="1050" dirty="0">
                        <a:solidFill>
                          <a:schemeClr val="accent1"/>
                        </a:solidFill>
                        <a:latin typeface="+mj-lt"/>
                      </a:endParaRPr>
                    </a:p>
                  </a:txBody>
                  <a:tcPr anchor="ctr"/>
                </a:tc>
                <a:extLst>
                  <a:ext uri="{0D108BD9-81ED-4DB2-BD59-A6C34878D82A}">
                    <a16:rowId xmlns:a16="http://schemas.microsoft.com/office/drawing/2014/main" val="897777214"/>
                  </a:ext>
                </a:extLst>
              </a:tr>
              <a:tr h="0">
                <a:tc>
                  <a:txBody>
                    <a:bodyPr/>
                    <a:lstStyle/>
                    <a:p>
                      <a:pPr marL="72000" marR="0" lvl="0" indent="0" algn="l" defTabSz="342900" rtl="0" eaLnBrk="1" fontAlgn="b" latinLnBrk="0" hangingPunct="1">
                        <a:lnSpc>
                          <a:spcPct val="150000"/>
                        </a:lnSpc>
                        <a:spcBef>
                          <a:spcPts val="0"/>
                        </a:spcBef>
                        <a:spcAft>
                          <a:spcPts val="0"/>
                        </a:spcAft>
                        <a:buClrTx/>
                        <a:buSzTx/>
                        <a:buFontTx/>
                        <a:buNone/>
                        <a:tabLst/>
                        <a:defRPr/>
                      </a:pPr>
                      <a:r>
                        <a:rPr kumimoji="0" lang="en-GB" sz="1050" b="0" i="0" u="none" strike="noStrike" kern="1200" cap="none" spc="0" normalizeH="0" baseline="0" noProof="0" dirty="0" smtClean="0">
                          <a:ln>
                            <a:noFill/>
                          </a:ln>
                          <a:solidFill>
                            <a:srgbClr val="FFFFFF"/>
                          </a:solidFill>
                          <a:effectLst/>
                          <a:uLnTx/>
                          <a:uFillTx/>
                          <a:latin typeface="+mj-lt"/>
                          <a:ea typeface="+mn-ea"/>
                          <a:cs typeface="+mn-cs"/>
                        </a:rPr>
                        <a:t>Week 4</a:t>
                      </a:r>
                      <a:endParaRPr kumimoji="0" lang="en-GB" sz="1050" b="0" i="0" u="none" strike="noStrike" kern="1200" cap="none" spc="0" normalizeH="0" baseline="0" noProof="0" dirty="0">
                        <a:ln>
                          <a:noFill/>
                        </a:ln>
                        <a:solidFill>
                          <a:srgbClr val="FFFFFF"/>
                        </a:solidFill>
                        <a:effectLst/>
                        <a:uLnTx/>
                        <a:uFillTx/>
                        <a:latin typeface="+mj-lt"/>
                        <a:ea typeface="+mn-ea"/>
                        <a:cs typeface="+mn-cs"/>
                      </a:endParaRPr>
                    </a:p>
                  </a:txBody>
                  <a:tcPr marL="6350" marR="6350" marT="6350" marB="0" anchor="ctr"/>
                </a:tc>
                <a:tc>
                  <a:txBody>
                    <a:bodyPr/>
                    <a:lstStyle/>
                    <a:p>
                      <a:pPr lvl="3" algn="l"/>
                      <a:r>
                        <a:rPr lang="en-GB" sz="1050" dirty="0" smtClean="0">
                          <a:solidFill>
                            <a:schemeClr val="accent1"/>
                          </a:solidFill>
                          <a:latin typeface="+mj-lt"/>
                        </a:rPr>
                        <a:t>8</a:t>
                      </a:r>
                      <a:r>
                        <a:rPr lang="en-GB" sz="1050" baseline="0" dirty="0" smtClean="0">
                          <a:solidFill>
                            <a:schemeClr val="accent1"/>
                          </a:solidFill>
                          <a:latin typeface="+mj-lt"/>
                        </a:rPr>
                        <a:t> – 12 </a:t>
                      </a:r>
                      <a:r>
                        <a:rPr lang="en-GB" sz="1050" dirty="0" smtClean="0">
                          <a:solidFill>
                            <a:schemeClr val="accent1"/>
                          </a:solidFill>
                          <a:latin typeface="+mj-lt"/>
                        </a:rPr>
                        <a:t>June</a:t>
                      </a:r>
                      <a:endParaRPr lang="en-GB" sz="1050" dirty="0">
                        <a:solidFill>
                          <a:schemeClr val="accent1"/>
                        </a:solidFill>
                        <a:latin typeface="+mj-lt"/>
                      </a:endParaRPr>
                    </a:p>
                  </a:txBody>
                  <a:tcPr anchor="ctr"/>
                </a:tc>
                <a:extLst>
                  <a:ext uri="{0D108BD9-81ED-4DB2-BD59-A6C34878D82A}">
                    <a16:rowId xmlns:a16="http://schemas.microsoft.com/office/drawing/2014/main" val="562366056"/>
                  </a:ext>
                </a:extLst>
              </a:tr>
              <a:tr h="0">
                <a:tc>
                  <a:txBody>
                    <a:bodyPr/>
                    <a:lstStyle/>
                    <a:p>
                      <a:pPr marL="72000" marR="0" lvl="0" indent="0" algn="l" defTabSz="342900" rtl="0" eaLnBrk="1" fontAlgn="b" latinLnBrk="0" hangingPunct="1">
                        <a:lnSpc>
                          <a:spcPct val="150000"/>
                        </a:lnSpc>
                        <a:spcBef>
                          <a:spcPts val="0"/>
                        </a:spcBef>
                        <a:spcAft>
                          <a:spcPts val="0"/>
                        </a:spcAft>
                        <a:buClrTx/>
                        <a:buSzTx/>
                        <a:buFontTx/>
                        <a:buNone/>
                        <a:tabLst/>
                        <a:defRPr/>
                      </a:pPr>
                      <a:r>
                        <a:rPr kumimoji="0" lang="en-GB" sz="1050" b="0" i="0" u="none" strike="noStrike" kern="1200" cap="none" spc="0" normalizeH="0" baseline="0" noProof="0" dirty="0" smtClean="0">
                          <a:ln>
                            <a:noFill/>
                          </a:ln>
                          <a:solidFill>
                            <a:srgbClr val="FFFFFF"/>
                          </a:solidFill>
                          <a:effectLst/>
                          <a:uLnTx/>
                          <a:uFillTx/>
                          <a:latin typeface="+mj-lt"/>
                          <a:ea typeface="+mn-ea"/>
                          <a:cs typeface="+mn-cs"/>
                        </a:rPr>
                        <a:t>Week 5</a:t>
                      </a:r>
                      <a:endParaRPr kumimoji="0" lang="en-GB" sz="1050" b="0" i="0" u="none" strike="noStrike" kern="1200" cap="none" spc="0" normalizeH="0" baseline="0" noProof="0" dirty="0">
                        <a:ln>
                          <a:noFill/>
                        </a:ln>
                        <a:solidFill>
                          <a:srgbClr val="FFFFFF"/>
                        </a:solidFill>
                        <a:effectLst/>
                        <a:uLnTx/>
                        <a:uFillTx/>
                        <a:latin typeface="+mj-lt"/>
                        <a:ea typeface="+mn-ea"/>
                        <a:cs typeface="+mn-cs"/>
                      </a:endParaRPr>
                    </a:p>
                  </a:txBody>
                  <a:tcPr marL="6350" marR="6350" marT="6350" marB="0" anchor="ctr"/>
                </a:tc>
                <a:tc>
                  <a:txBody>
                    <a:bodyPr/>
                    <a:lstStyle/>
                    <a:p>
                      <a:pPr marL="1028700" lvl="3" indent="0" algn="l">
                        <a:buNone/>
                      </a:pPr>
                      <a:r>
                        <a:rPr lang="en-GB" sz="1050" dirty="0" smtClean="0">
                          <a:solidFill>
                            <a:schemeClr val="accent1"/>
                          </a:solidFill>
                          <a:latin typeface="+mj-lt"/>
                        </a:rPr>
                        <a:t>15</a:t>
                      </a:r>
                      <a:r>
                        <a:rPr lang="en-GB" sz="1050" baseline="0" dirty="0" smtClean="0">
                          <a:solidFill>
                            <a:schemeClr val="accent1"/>
                          </a:solidFill>
                          <a:latin typeface="+mj-lt"/>
                        </a:rPr>
                        <a:t> – 19 </a:t>
                      </a:r>
                      <a:r>
                        <a:rPr lang="en-GB" sz="1050" dirty="0" smtClean="0">
                          <a:solidFill>
                            <a:schemeClr val="accent1"/>
                          </a:solidFill>
                          <a:latin typeface="+mj-lt"/>
                        </a:rPr>
                        <a:t>June</a:t>
                      </a:r>
                    </a:p>
                  </a:txBody>
                  <a:tcPr anchor="ctr"/>
                </a:tc>
                <a:extLst>
                  <a:ext uri="{0D108BD9-81ED-4DB2-BD59-A6C34878D82A}">
                    <a16:rowId xmlns:a16="http://schemas.microsoft.com/office/drawing/2014/main" val="3946848108"/>
                  </a:ext>
                </a:extLst>
              </a:tr>
              <a:tr h="0">
                <a:tc>
                  <a:txBody>
                    <a:bodyPr/>
                    <a:lstStyle/>
                    <a:p>
                      <a:pPr marL="72000" marR="0" lvl="0" indent="0" algn="l" defTabSz="342900" rtl="0" eaLnBrk="1" fontAlgn="b" latinLnBrk="0" hangingPunct="1">
                        <a:lnSpc>
                          <a:spcPct val="150000"/>
                        </a:lnSpc>
                        <a:spcBef>
                          <a:spcPts val="0"/>
                        </a:spcBef>
                        <a:spcAft>
                          <a:spcPts val="0"/>
                        </a:spcAft>
                        <a:buClrTx/>
                        <a:buSzTx/>
                        <a:buFontTx/>
                        <a:buNone/>
                        <a:tabLst/>
                        <a:defRPr/>
                      </a:pPr>
                      <a:r>
                        <a:rPr kumimoji="0" lang="en-GB" sz="1050" b="0" i="0" u="none" strike="noStrike" kern="1200" cap="none" spc="0" normalizeH="0" baseline="0" noProof="0" dirty="0" smtClean="0">
                          <a:ln>
                            <a:noFill/>
                          </a:ln>
                          <a:solidFill>
                            <a:srgbClr val="FFFFFF"/>
                          </a:solidFill>
                          <a:effectLst/>
                          <a:uLnTx/>
                          <a:uFillTx/>
                          <a:latin typeface="+mj-lt"/>
                          <a:ea typeface="+mn-ea"/>
                          <a:cs typeface="+mn-cs"/>
                        </a:rPr>
                        <a:t>Week 6</a:t>
                      </a:r>
                      <a:endParaRPr kumimoji="0" lang="en-GB" sz="1050" b="0" i="0" u="none" strike="noStrike" kern="1200" cap="none" spc="0" normalizeH="0" baseline="0" noProof="0" dirty="0">
                        <a:ln>
                          <a:noFill/>
                        </a:ln>
                        <a:solidFill>
                          <a:srgbClr val="FFFFFF"/>
                        </a:solidFill>
                        <a:effectLst/>
                        <a:uLnTx/>
                        <a:uFillTx/>
                        <a:latin typeface="+mj-lt"/>
                        <a:ea typeface="+mn-ea"/>
                        <a:cs typeface="+mn-cs"/>
                      </a:endParaRPr>
                    </a:p>
                  </a:txBody>
                  <a:tcPr marL="6350" marR="6350" marT="6350" marB="0" anchor="ctr"/>
                </a:tc>
                <a:tc>
                  <a:txBody>
                    <a:bodyPr/>
                    <a:lstStyle/>
                    <a:p>
                      <a:pPr marL="1028700" lvl="3" indent="0" algn="l">
                        <a:buNone/>
                      </a:pPr>
                      <a:r>
                        <a:rPr lang="en-GB" sz="1050" dirty="0" smtClean="0">
                          <a:solidFill>
                            <a:schemeClr val="accent1"/>
                          </a:solidFill>
                          <a:latin typeface="+mj-lt"/>
                        </a:rPr>
                        <a:t>22</a:t>
                      </a:r>
                      <a:r>
                        <a:rPr lang="en-GB" sz="1050" baseline="0" dirty="0" smtClean="0">
                          <a:solidFill>
                            <a:schemeClr val="accent1"/>
                          </a:solidFill>
                          <a:latin typeface="+mj-lt"/>
                        </a:rPr>
                        <a:t> – 26 </a:t>
                      </a:r>
                      <a:r>
                        <a:rPr lang="en-GB" sz="1050" dirty="0" smtClean="0">
                          <a:solidFill>
                            <a:schemeClr val="accent1"/>
                          </a:solidFill>
                          <a:latin typeface="+mj-lt"/>
                        </a:rPr>
                        <a:t>June</a:t>
                      </a:r>
                    </a:p>
                  </a:txBody>
                  <a:tcPr anchor="ctr"/>
                </a:tc>
                <a:extLst>
                  <a:ext uri="{0D108BD9-81ED-4DB2-BD59-A6C34878D82A}">
                    <a16:rowId xmlns:a16="http://schemas.microsoft.com/office/drawing/2014/main" val="4087980142"/>
                  </a:ext>
                </a:extLst>
              </a:tr>
              <a:tr h="0">
                <a:tc>
                  <a:txBody>
                    <a:bodyPr/>
                    <a:lstStyle/>
                    <a:p>
                      <a:pPr marL="72000" marR="0" lvl="0" indent="0" algn="l" defTabSz="342900" rtl="0" eaLnBrk="1" fontAlgn="b" latinLnBrk="0" hangingPunct="1">
                        <a:lnSpc>
                          <a:spcPct val="150000"/>
                        </a:lnSpc>
                        <a:spcBef>
                          <a:spcPts val="0"/>
                        </a:spcBef>
                        <a:spcAft>
                          <a:spcPts val="0"/>
                        </a:spcAft>
                        <a:buClrTx/>
                        <a:buSzTx/>
                        <a:buFontTx/>
                        <a:buNone/>
                        <a:tabLst/>
                        <a:defRPr/>
                      </a:pPr>
                      <a:r>
                        <a:rPr kumimoji="0" lang="en-GB" sz="1050" b="0" i="0" u="none" strike="noStrike" kern="1200" cap="none" spc="0" normalizeH="0" baseline="0" noProof="0" dirty="0" smtClean="0">
                          <a:ln>
                            <a:noFill/>
                          </a:ln>
                          <a:solidFill>
                            <a:srgbClr val="FFFFFF"/>
                          </a:solidFill>
                          <a:effectLst/>
                          <a:uLnTx/>
                          <a:uFillTx/>
                          <a:latin typeface="+mj-lt"/>
                          <a:ea typeface="+mn-ea"/>
                          <a:cs typeface="+mn-cs"/>
                        </a:rPr>
                        <a:t>Week 7</a:t>
                      </a:r>
                      <a:endParaRPr kumimoji="0" lang="en-GB" sz="1050" b="0" i="0" u="none" strike="noStrike" kern="1200" cap="none" spc="0" normalizeH="0" baseline="0" noProof="0" dirty="0">
                        <a:ln>
                          <a:noFill/>
                        </a:ln>
                        <a:solidFill>
                          <a:srgbClr val="FFFFFF"/>
                        </a:solidFill>
                        <a:effectLst/>
                        <a:uLnTx/>
                        <a:uFillTx/>
                        <a:latin typeface="+mj-lt"/>
                        <a:ea typeface="+mn-ea"/>
                        <a:cs typeface="+mn-cs"/>
                      </a:endParaRPr>
                    </a:p>
                  </a:txBody>
                  <a:tcPr marL="6350" marR="6350" marT="6350" marB="0" anchor="ctr"/>
                </a:tc>
                <a:tc>
                  <a:txBody>
                    <a:bodyPr/>
                    <a:lstStyle/>
                    <a:p>
                      <a:pPr marL="1028700" lvl="3" indent="0" algn="l">
                        <a:buNone/>
                      </a:pPr>
                      <a:r>
                        <a:rPr lang="en-GB" sz="1050" dirty="0" smtClean="0">
                          <a:solidFill>
                            <a:schemeClr val="accent1"/>
                          </a:solidFill>
                          <a:latin typeface="+mj-lt"/>
                        </a:rPr>
                        <a:t>29 June – 3 July</a:t>
                      </a:r>
                    </a:p>
                  </a:txBody>
                  <a:tcPr anchor="ctr"/>
                </a:tc>
                <a:extLst>
                  <a:ext uri="{0D108BD9-81ED-4DB2-BD59-A6C34878D82A}">
                    <a16:rowId xmlns:a16="http://schemas.microsoft.com/office/drawing/2014/main" val="2810933202"/>
                  </a:ext>
                </a:extLst>
              </a:tr>
              <a:tr h="0">
                <a:tc>
                  <a:txBody>
                    <a:bodyPr/>
                    <a:lstStyle/>
                    <a:p>
                      <a:pPr marL="72000" marR="0" lvl="0" indent="0" algn="l" defTabSz="342900" rtl="0" eaLnBrk="1" fontAlgn="b" latinLnBrk="0" hangingPunct="1">
                        <a:lnSpc>
                          <a:spcPct val="150000"/>
                        </a:lnSpc>
                        <a:spcBef>
                          <a:spcPts val="0"/>
                        </a:spcBef>
                        <a:spcAft>
                          <a:spcPts val="0"/>
                        </a:spcAft>
                        <a:buClrTx/>
                        <a:buSzTx/>
                        <a:buFontTx/>
                        <a:buNone/>
                        <a:tabLst/>
                        <a:defRPr/>
                      </a:pPr>
                      <a:r>
                        <a:rPr kumimoji="0" lang="en-GB" sz="1050" b="0" i="0" u="none" strike="noStrike" kern="1200" cap="none" spc="0" normalizeH="0" baseline="0" noProof="0" dirty="0" smtClean="0">
                          <a:ln>
                            <a:noFill/>
                          </a:ln>
                          <a:solidFill>
                            <a:srgbClr val="FFFFFF"/>
                          </a:solidFill>
                          <a:effectLst/>
                          <a:uLnTx/>
                          <a:uFillTx/>
                          <a:latin typeface="+mj-lt"/>
                          <a:ea typeface="+mn-ea"/>
                          <a:cs typeface="+mn-cs"/>
                        </a:rPr>
                        <a:t>Week 8</a:t>
                      </a:r>
                      <a:endParaRPr kumimoji="0" lang="en-GB" sz="1050" b="0" i="0" u="none" strike="noStrike" kern="1200" cap="none" spc="0" normalizeH="0" baseline="0" noProof="0" dirty="0">
                        <a:ln>
                          <a:noFill/>
                        </a:ln>
                        <a:solidFill>
                          <a:srgbClr val="FFFFFF"/>
                        </a:solidFill>
                        <a:effectLst/>
                        <a:uLnTx/>
                        <a:uFillTx/>
                        <a:latin typeface="+mj-lt"/>
                        <a:ea typeface="+mn-ea"/>
                        <a:cs typeface="+mn-cs"/>
                      </a:endParaRPr>
                    </a:p>
                  </a:txBody>
                  <a:tcPr marL="6350" marR="6350" marT="6350" marB="0" anchor="ctr"/>
                </a:tc>
                <a:tc>
                  <a:txBody>
                    <a:bodyPr/>
                    <a:lstStyle/>
                    <a:p>
                      <a:pPr marL="1028700" lvl="3" indent="0" algn="l">
                        <a:buNone/>
                      </a:pPr>
                      <a:r>
                        <a:rPr lang="en-GB" sz="1050" dirty="0" smtClean="0">
                          <a:solidFill>
                            <a:schemeClr val="accent1"/>
                          </a:solidFill>
                          <a:latin typeface="+mj-lt"/>
                        </a:rPr>
                        <a:t>6</a:t>
                      </a:r>
                      <a:r>
                        <a:rPr lang="en-GB" sz="1050" baseline="0" dirty="0" smtClean="0">
                          <a:solidFill>
                            <a:schemeClr val="accent1"/>
                          </a:solidFill>
                          <a:latin typeface="+mj-lt"/>
                        </a:rPr>
                        <a:t> – 10 July</a:t>
                      </a:r>
                      <a:endParaRPr lang="en-GB" sz="1050" dirty="0" smtClean="0">
                        <a:solidFill>
                          <a:schemeClr val="accent1"/>
                        </a:solidFill>
                        <a:latin typeface="+mj-lt"/>
                      </a:endParaRPr>
                    </a:p>
                  </a:txBody>
                  <a:tcPr anchor="ctr"/>
                </a:tc>
                <a:extLst>
                  <a:ext uri="{0D108BD9-81ED-4DB2-BD59-A6C34878D82A}">
                    <a16:rowId xmlns:a16="http://schemas.microsoft.com/office/drawing/2014/main" val="3984257394"/>
                  </a:ext>
                </a:extLst>
              </a:tr>
              <a:tr h="0">
                <a:tc>
                  <a:txBody>
                    <a:bodyPr/>
                    <a:lstStyle/>
                    <a:p>
                      <a:pPr marL="72000" marR="0" lvl="0" indent="0" algn="l" defTabSz="342900" rtl="0" eaLnBrk="1" fontAlgn="b" latinLnBrk="0" hangingPunct="1">
                        <a:lnSpc>
                          <a:spcPct val="150000"/>
                        </a:lnSpc>
                        <a:spcBef>
                          <a:spcPts val="0"/>
                        </a:spcBef>
                        <a:spcAft>
                          <a:spcPts val="0"/>
                        </a:spcAft>
                        <a:buClrTx/>
                        <a:buSzTx/>
                        <a:buFontTx/>
                        <a:buNone/>
                        <a:tabLst/>
                        <a:defRPr/>
                      </a:pPr>
                      <a:r>
                        <a:rPr kumimoji="0" lang="en-GB" sz="1050" b="0" i="0" u="none" strike="noStrike" kern="1200" cap="none" spc="0" normalizeH="0" baseline="0" noProof="0" dirty="0" smtClean="0">
                          <a:ln>
                            <a:noFill/>
                          </a:ln>
                          <a:solidFill>
                            <a:srgbClr val="FFFFFF"/>
                          </a:solidFill>
                          <a:effectLst/>
                          <a:uLnTx/>
                          <a:uFillTx/>
                          <a:latin typeface="+mj-lt"/>
                          <a:ea typeface="+mn-ea"/>
                          <a:cs typeface="+mn-cs"/>
                        </a:rPr>
                        <a:t>Week 9</a:t>
                      </a:r>
                      <a:endParaRPr kumimoji="0" lang="en-GB" sz="1050" b="0" i="0" u="none" strike="noStrike" kern="1200" cap="none" spc="0" normalizeH="0" baseline="0" noProof="0" dirty="0">
                        <a:ln>
                          <a:noFill/>
                        </a:ln>
                        <a:solidFill>
                          <a:srgbClr val="FFFFFF"/>
                        </a:solidFill>
                        <a:effectLst/>
                        <a:uLnTx/>
                        <a:uFillTx/>
                        <a:latin typeface="+mj-lt"/>
                        <a:ea typeface="+mn-ea"/>
                        <a:cs typeface="+mn-cs"/>
                      </a:endParaRPr>
                    </a:p>
                  </a:txBody>
                  <a:tcPr marL="6350" marR="6350" marT="6350" marB="0" anchor="ctr"/>
                </a:tc>
                <a:tc>
                  <a:txBody>
                    <a:bodyPr/>
                    <a:lstStyle/>
                    <a:p>
                      <a:pPr marL="1028700" lvl="3" indent="0" algn="l">
                        <a:buNone/>
                      </a:pPr>
                      <a:r>
                        <a:rPr lang="en-GB" sz="1050" dirty="0" smtClean="0">
                          <a:solidFill>
                            <a:schemeClr val="accent1"/>
                          </a:solidFill>
                          <a:latin typeface="+mj-lt"/>
                        </a:rPr>
                        <a:t>13 – 17 July</a:t>
                      </a:r>
                    </a:p>
                  </a:txBody>
                  <a:tcPr anchor="ctr"/>
                </a:tc>
                <a:extLst>
                  <a:ext uri="{0D108BD9-81ED-4DB2-BD59-A6C34878D82A}">
                    <a16:rowId xmlns:a16="http://schemas.microsoft.com/office/drawing/2014/main" val="1568171327"/>
                  </a:ext>
                </a:extLst>
              </a:tr>
              <a:tr h="0">
                <a:tc>
                  <a:txBody>
                    <a:bodyPr/>
                    <a:lstStyle/>
                    <a:p>
                      <a:pPr marL="72000" marR="0" lvl="0" indent="0" algn="l" defTabSz="342900" rtl="0" eaLnBrk="1" fontAlgn="b" latinLnBrk="0" hangingPunct="1">
                        <a:lnSpc>
                          <a:spcPct val="150000"/>
                        </a:lnSpc>
                        <a:spcBef>
                          <a:spcPts val="0"/>
                        </a:spcBef>
                        <a:spcAft>
                          <a:spcPts val="0"/>
                        </a:spcAft>
                        <a:buClrTx/>
                        <a:buSzTx/>
                        <a:buFontTx/>
                        <a:buNone/>
                        <a:tabLst/>
                        <a:defRPr/>
                      </a:pPr>
                      <a:r>
                        <a:rPr kumimoji="0" lang="en-GB" sz="1050" b="0" i="0" u="none" strike="noStrike" kern="1200" cap="none" spc="0" normalizeH="0" baseline="0" noProof="0" dirty="0" smtClean="0">
                          <a:ln>
                            <a:noFill/>
                          </a:ln>
                          <a:solidFill>
                            <a:srgbClr val="FFFFFF"/>
                          </a:solidFill>
                          <a:effectLst/>
                          <a:uLnTx/>
                          <a:uFillTx/>
                          <a:latin typeface="+mj-lt"/>
                          <a:ea typeface="+mn-ea"/>
                          <a:cs typeface="+mn-cs"/>
                        </a:rPr>
                        <a:t>Week 10</a:t>
                      </a:r>
                      <a:endParaRPr kumimoji="0" lang="en-GB" sz="1050" b="0" i="0" u="none" strike="noStrike" kern="1200" cap="none" spc="0" normalizeH="0" baseline="0" noProof="0" dirty="0">
                        <a:ln>
                          <a:noFill/>
                        </a:ln>
                        <a:solidFill>
                          <a:srgbClr val="FFFFFF"/>
                        </a:solidFill>
                        <a:effectLst/>
                        <a:uLnTx/>
                        <a:uFillTx/>
                        <a:latin typeface="+mj-lt"/>
                        <a:ea typeface="+mn-ea"/>
                        <a:cs typeface="+mn-cs"/>
                      </a:endParaRPr>
                    </a:p>
                  </a:txBody>
                  <a:tcPr marL="6350" marR="6350" marT="6350" marB="0" anchor="ctr"/>
                </a:tc>
                <a:tc>
                  <a:txBody>
                    <a:bodyPr/>
                    <a:lstStyle/>
                    <a:p>
                      <a:pPr marL="1028700" lvl="3" indent="0" algn="l">
                        <a:buNone/>
                      </a:pPr>
                      <a:r>
                        <a:rPr lang="en-GB" sz="1050" dirty="0" smtClean="0">
                          <a:solidFill>
                            <a:schemeClr val="accent1"/>
                          </a:solidFill>
                          <a:latin typeface="+mj-lt"/>
                        </a:rPr>
                        <a:t>20</a:t>
                      </a:r>
                      <a:r>
                        <a:rPr lang="en-GB" sz="1050" baseline="0" dirty="0" smtClean="0">
                          <a:solidFill>
                            <a:schemeClr val="accent1"/>
                          </a:solidFill>
                          <a:latin typeface="+mj-lt"/>
                        </a:rPr>
                        <a:t> – 24 July</a:t>
                      </a:r>
                      <a:endParaRPr lang="en-GB" sz="1050" dirty="0" smtClean="0">
                        <a:solidFill>
                          <a:schemeClr val="accent1"/>
                        </a:solidFill>
                        <a:latin typeface="+mj-lt"/>
                      </a:endParaRPr>
                    </a:p>
                  </a:txBody>
                  <a:tcPr anchor="ctr"/>
                </a:tc>
                <a:extLst>
                  <a:ext uri="{0D108BD9-81ED-4DB2-BD59-A6C34878D82A}">
                    <a16:rowId xmlns:a16="http://schemas.microsoft.com/office/drawing/2014/main" val="3261745429"/>
                  </a:ext>
                </a:extLst>
              </a:tr>
              <a:tr h="0">
                <a:tc>
                  <a:txBody>
                    <a:bodyPr/>
                    <a:lstStyle/>
                    <a:p>
                      <a:pPr marL="72000" marR="0" lvl="0" indent="0" algn="l" defTabSz="342900" rtl="0" eaLnBrk="1" fontAlgn="b" latinLnBrk="0" hangingPunct="1">
                        <a:lnSpc>
                          <a:spcPct val="150000"/>
                        </a:lnSpc>
                        <a:spcBef>
                          <a:spcPts val="0"/>
                        </a:spcBef>
                        <a:spcAft>
                          <a:spcPts val="0"/>
                        </a:spcAft>
                        <a:buClrTx/>
                        <a:buSzTx/>
                        <a:buFontTx/>
                        <a:buNone/>
                        <a:tabLst/>
                        <a:defRPr/>
                      </a:pPr>
                      <a:r>
                        <a:rPr kumimoji="0" lang="en-GB" sz="1050" b="0" i="0" u="none" strike="noStrike" kern="1200" cap="none" spc="0" normalizeH="0" baseline="0" noProof="0" dirty="0" smtClean="0">
                          <a:ln>
                            <a:noFill/>
                          </a:ln>
                          <a:solidFill>
                            <a:srgbClr val="FFFFFF"/>
                          </a:solidFill>
                          <a:effectLst/>
                          <a:uLnTx/>
                          <a:uFillTx/>
                          <a:latin typeface="+mj-lt"/>
                          <a:ea typeface="+mn-ea"/>
                          <a:cs typeface="+mn-cs"/>
                        </a:rPr>
                        <a:t>Week 11</a:t>
                      </a:r>
                      <a:endParaRPr kumimoji="0" lang="en-GB" sz="1050" b="0" i="0" u="none" strike="noStrike" kern="1200" cap="none" spc="0" normalizeH="0" baseline="0" noProof="0" dirty="0">
                        <a:ln>
                          <a:noFill/>
                        </a:ln>
                        <a:solidFill>
                          <a:srgbClr val="FFFFFF"/>
                        </a:solidFill>
                        <a:effectLst/>
                        <a:uLnTx/>
                        <a:uFillTx/>
                        <a:latin typeface="+mj-lt"/>
                        <a:ea typeface="+mn-ea"/>
                        <a:cs typeface="+mn-cs"/>
                      </a:endParaRPr>
                    </a:p>
                  </a:txBody>
                  <a:tcPr marL="6350" marR="6350" marT="6350" marB="0" anchor="ctr"/>
                </a:tc>
                <a:tc>
                  <a:txBody>
                    <a:bodyPr/>
                    <a:lstStyle/>
                    <a:p>
                      <a:pPr marL="1028700" lvl="3" indent="0" algn="l">
                        <a:buNone/>
                      </a:pPr>
                      <a:r>
                        <a:rPr lang="en-GB" sz="1050" dirty="0" smtClean="0">
                          <a:solidFill>
                            <a:schemeClr val="accent1"/>
                          </a:solidFill>
                          <a:latin typeface="+mj-lt"/>
                        </a:rPr>
                        <a:t>27 – 31 July</a:t>
                      </a:r>
                    </a:p>
                  </a:txBody>
                  <a:tcPr anchor="ctr"/>
                </a:tc>
                <a:extLst>
                  <a:ext uri="{0D108BD9-81ED-4DB2-BD59-A6C34878D82A}">
                    <a16:rowId xmlns:a16="http://schemas.microsoft.com/office/drawing/2014/main" val="4133552700"/>
                  </a:ext>
                </a:extLst>
              </a:tr>
              <a:tr h="0">
                <a:tc>
                  <a:txBody>
                    <a:bodyPr/>
                    <a:lstStyle/>
                    <a:p>
                      <a:pPr marL="72000" marR="0" lvl="0" indent="0" algn="l" defTabSz="342900" rtl="0" eaLnBrk="1" fontAlgn="b" latinLnBrk="0" hangingPunct="1">
                        <a:lnSpc>
                          <a:spcPct val="150000"/>
                        </a:lnSpc>
                        <a:spcBef>
                          <a:spcPts val="0"/>
                        </a:spcBef>
                        <a:spcAft>
                          <a:spcPts val="0"/>
                        </a:spcAft>
                        <a:buClrTx/>
                        <a:buSzTx/>
                        <a:buFontTx/>
                        <a:buNone/>
                        <a:tabLst/>
                        <a:defRPr/>
                      </a:pPr>
                      <a:r>
                        <a:rPr kumimoji="0" lang="en-GB" sz="1050" b="0" i="0" u="none" strike="noStrike" kern="1200" cap="none" spc="0" normalizeH="0" baseline="0" noProof="0" dirty="0" smtClean="0">
                          <a:ln>
                            <a:noFill/>
                          </a:ln>
                          <a:solidFill>
                            <a:srgbClr val="FFFFFF"/>
                          </a:solidFill>
                          <a:effectLst/>
                          <a:uLnTx/>
                          <a:uFillTx/>
                          <a:latin typeface="+mj-lt"/>
                          <a:ea typeface="+mn-ea"/>
                          <a:cs typeface="+mn-cs"/>
                        </a:rPr>
                        <a:t>Week 12</a:t>
                      </a:r>
                      <a:endParaRPr kumimoji="0" lang="en-GB" sz="1050" b="0" i="0" u="none" strike="noStrike" kern="1200" cap="none" spc="0" normalizeH="0" baseline="0" noProof="0" dirty="0">
                        <a:ln>
                          <a:noFill/>
                        </a:ln>
                        <a:solidFill>
                          <a:srgbClr val="FFFFFF"/>
                        </a:solidFill>
                        <a:effectLst/>
                        <a:uLnTx/>
                        <a:uFillTx/>
                        <a:latin typeface="+mj-lt"/>
                        <a:ea typeface="+mn-ea"/>
                        <a:cs typeface="+mn-cs"/>
                      </a:endParaRPr>
                    </a:p>
                  </a:txBody>
                  <a:tcPr marL="6350" marR="6350" marT="6350" marB="0" anchor="ctr"/>
                </a:tc>
                <a:tc>
                  <a:txBody>
                    <a:bodyPr/>
                    <a:lstStyle/>
                    <a:p>
                      <a:pPr marL="1028700" lvl="3" indent="0" algn="l">
                        <a:buNone/>
                      </a:pPr>
                      <a:r>
                        <a:rPr lang="en-GB" sz="1050" dirty="0" smtClean="0">
                          <a:solidFill>
                            <a:schemeClr val="accent1"/>
                          </a:solidFill>
                          <a:latin typeface="+mj-lt"/>
                        </a:rPr>
                        <a:t>3 – 7 August</a:t>
                      </a:r>
                    </a:p>
                  </a:txBody>
                  <a:tcPr anchor="ctr"/>
                </a:tc>
                <a:extLst>
                  <a:ext uri="{0D108BD9-81ED-4DB2-BD59-A6C34878D82A}">
                    <a16:rowId xmlns:a16="http://schemas.microsoft.com/office/drawing/2014/main" val="2218077721"/>
                  </a:ext>
                </a:extLst>
              </a:tr>
              <a:tr h="0">
                <a:tc>
                  <a:txBody>
                    <a:bodyPr/>
                    <a:lstStyle/>
                    <a:p>
                      <a:pPr marL="72000" marR="0" lvl="0" indent="0" algn="l" defTabSz="342900" rtl="0" eaLnBrk="1" fontAlgn="b" latinLnBrk="0" hangingPunct="1">
                        <a:lnSpc>
                          <a:spcPct val="150000"/>
                        </a:lnSpc>
                        <a:spcBef>
                          <a:spcPts val="0"/>
                        </a:spcBef>
                        <a:spcAft>
                          <a:spcPts val="0"/>
                        </a:spcAft>
                        <a:buClrTx/>
                        <a:buSzTx/>
                        <a:buFontTx/>
                        <a:buNone/>
                        <a:tabLst/>
                        <a:defRPr/>
                      </a:pPr>
                      <a:r>
                        <a:rPr kumimoji="0" lang="en-GB" sz="1050" b="0" i="0" u="none" strike="noStrike" kern="1200" cap="none" spc="0" normalizeH="0" baseline="0" noProof="0" dirty="0" smtClean="0">
                          <a:ln>
                            <a:noFill/>
                          </a:ln>
                          <a:solidFill>
                            <a:srgbClr val="FFFFFF"/>
                          </a:solidFill>
                          <a:effectLst/>
                          <a:uLnTx/>
                          <a:uFillTx/>
                          <a:latin typeface="+mj-lt"/>
                          <a:ea typeface="+mn-ea"/>
                          <a:cs typeface="+mn-cs"/>
                        </a:rPr>
                        <a:t>Week 13</a:t>
                      </a:r>
                      <a:endParaRPr kumimoji="0" lang="en-GB" sz="1050" b="0" i="0" u="none" strike="noStrike" kern="1200" cap="none" spc="0" normalizeH="0" baseline="0" noProof="0" dirty="0">
                        <a:ln>
                          <a:noFill/>
                        </a:ln>
                        <a:solidFill>
                          <a:srgbClr val="FFFFFF"/>
                        </a:solidFill>
                        <a:effectLst/>
                        <a:uLnTx/>
                        <a:uFillTx/>
                        <a:latin typeface="+mj-lt"/>
                        <a:ea typeface="+mn-ea"/>
                        <a:cs typeface="+mn-cs"/>
                      </a:endParaRPr>
                    </a:p>
                  </a:txBody>
                  <a:tcPr marL="6350" marR="6350" marT="6350" marB="0" anchor="ctr"/>
                </a:tc>
                <a:tc>
                  <a:txBody>
                    <a:bodyPr/>
                    <a:lstStyle/>
                    <a:p>
                      <a:pPr marL="1028700" lvl="3" indent="0" algn="l">
                        <a:buNone/>
                      </a:pPr>
                      <a:r>
                        <a:rPr lang="en-GB" sz="1050" dirty="0" smtClean="0">
                          <a:solidFill>
                            <a:schemeClr val="accent1"/>
                          </a:solidFill>
                          <a:latin typeface="+mj-lt"/>
                        </a:rPr>
                        <a:t>10 – 14 August</a:t>
                      </a:r>
                    </a:p>
                  </a:txBody>
                  <a:tcPr anchor="ctr"/>
                </a:tc>
                <a:extLst>
                  <a:ext uri="{0D108BD9-81ED-4DB2-BD59-A6C34878D82A}">
                    <a16:rowId xmlns:a16="http://schemas.microsoft.com/office/drawing/2014/main" val="2192847415"/>
                  </a:ext>
                </a:extLst>
              </a:tr>
            </a:tbl>
          </a:graphicData>
        </a:graphic>
      </p:graphicFrame>
      <p:pic>
        <p:nvPicPr>
          <p:cNvPr id="10" name="Picture 9">
            <a:extLst>
              <a:ext uri="{FF2B5EF4-FFF2-40B4-BE49-F238E27FC236}">
                <a16:creationId xmlns:a16="http://schemas.microsoft.com/office/drawing/2014/main" id="{1B00DEF9-83A9-3248-8A46-72F522176FDC}"/>
              </a:ext>
            </a:extLst>
          </p:cNvPr>
          <p:cNvPicPr>
            <a:picLocks noChangeAspect="1"/>
          </p:cNvPicPr>
          <p:nvPr/>
        </p:nvPicPr>
        <p:blipFill>
          <a:blip r:embed="rId2"/>
          <a:stretch>
            <a:fillRect/>
          </a:stretch>
        </p:blipFill>
        <p:spPr>
          <a:xfrm>
            <a:off x="2091655" y="296066"/>
            <a:ext cx="759496" cy="303271"/>
          </a:xfrm>
          <a:prstGeom prst="rect">
            <a:avLst/>
          </a:prstGeom>
        </p:spPr>
      </p:pic>
      <p:sp>
        <p:nvSpPr>
          <p:cNvPr id="3" name="Rectangle 2"/>
          <p:cNvSpPr/>
          <p:nvPr/>
        </p:nvSpPr>
        <p:spPr>
          <a:xfrm>
            <a:off x="1470103" y="3061762"/>
            <a:ext cx="6045675" cy="247773"/>
          </a:xfrm>
          <a:prstGeom prst="rect">
            <a:avLst/>
          </a:prstGeom>
          <a:noFill/>
          <a:ln w="19050">
            <a:solidFill>
              <a:schemeClr val="accent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137215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250" y="663696"/>
            <a:ext cx="8454563" cy="419101"/>
          </a:xfrm>
        </p:spPr>
        <p:txBody>
          <a:bodyPr/>
          <a:lstStyle/>
          <a:p>
            <a:r>
              <a:rPr lang="en-GB" sz="2000" dirty="0" smtClean="0"/>
              <a:t>Week </a:t>
            </a:r>
            <a:r>
              <a:rPr lang="en-GB" sz="2000" dirty="0"/>
              <a:t>7</a:t>
            </a:r>
            <a:r>
              <a:rPr lang="en-GB" sz="2000" dirty="0" smtClean="0"/>
              <a:t>: Scorecard of Key Metrics (1)</a:t>
            </a:r>
            <a:endParaRPr lang="en-GB" sz="2000" dirty="0"/>
          </a:p>
        </p:txBody>
      </p:sp>
      <p:sp>
        <p:nvSpPr>
          <p:cNvPr id="20" name="Text Placeholder 19" descr="Top Line measures across Covid-19 tracker study comparing weekly measures vs. previous week." title="Table 1. Top line Metrics – General Sentiment Scores"/>
          <p:cNvSpPr>
            <a:spLocks noGrp="1"/>
          </p:cNvSpPr>
          <p:nvPr>
            <p:ph type="body" sz="quarter" idx="14"/>
          </p:nvPr>
        </p:nvSpPr>
        <p:spPr>
          <a:xfrm>
            <a:off x="172680" y="1051762"/>
            <a:ext cx="7936025" cy="178289"/>
          </a:xfrm>
        </p:spPr>
        <p:txBody>
          <a:bodyPr/>
          <a:lstStyle/>
          <a:p>
            <a:r>
              <a:rPr lang="en-GB" sz="800" dirty="0"/>
              <a:t>Table 1. Top line Metrics – General Sentiment Scores</a:t>
            </a:r>
          </a:p>
          <a:p>
            <a:endParaRPr lang="en-GB" sz="800" dirty="0"/>
          </a:p>
          <a:p>
            <a:endParaRPr lang="en-GB" sz="800" dirty="0"/>
          </a:p>
        </p:txBody>
      </p:sp>
      <p:graphicFrame>
        <p:nvGraphicFramePr>
          <p:cNvPr id="19" name="Table Placeholder 18"/>
          <p:cNvGraphicFramePr>
            <a:graphicFrameLocks noGrp="1"/>
          </p:cNvGraphicFramePr>
          <p:nvPr>
            <p:ph type="tbl" sz="quarter" idx="10"/>
            <p:extLst>
              <p:ext uri="{D42A27DB-BD31-4B8C-83A1-F6EECF244321}">
                <p14:modId xmlns:p14="http://schemas.microsoft.com/office/powerpoint/2010/main" val="1313755187"/>
              </p:ext>
            </p:extLst>
          </p:nvPr>
        </p:nvGraphicFramePr>
        <p:xfrm>
          <a:off x="231239" y="1240314"/>
          <a:ext cx="8819453" cy="1697990"/>
        </p:xfrm>
        <a:graphic>
          <a:graphicData uri="http://schemas.openxmlformats.org/drawingml/2006/table">
            <a:tbl>
              <a:tblPr firstRow="1" firstCol="1" bandRow="1">
                <a:tableStyleId>{5C22544A-7EE6-4342-B048-85BDC9FD1C3A}</a:tableStyleId>
              </a:tblPr>
              <a:tblGrid>
                <a:gridCol w="4010641">
                  <a:extLst>
                    <a:ext uri="{9D8B030D-6E8A-4147-A177-3AD203B41FA5}">
                      <a16:colId xmlns:a16="http://schemas.microsoft.com/office/drawing/2014/main" val="351408850"/>
                    </a:ext>
                  </a:extLst>
                </a:gridCol>
                <a:gridCol w="2046953">
                  <a:extLst>
                    <a:ext uri="{9D8B030D-6E8A-4147-A177-3AD203B41FA5}">
                      <a16:colId xmlns:a16="http://schemas.microsoft.com/office/drawing/2014/main" val="4243136657"/>
                    </a:ext>
                  </a:extLst>
                </a:gridCol>
                <a:gridCol w="2058955">
                  <a:extLst>
                    <a:ext uri="{9D8B030D-6E8A-4147-A177-3AD203B41FA5}">
                      <a16:colId xmlns:a16="http://schemas.microsoft.com/office/drawing/2014/main" val="1520008347"/>
                    </a:ext>
                  </a:extLst>
                </a:gridCol>
                <a:gridCol w="702904">
                  <a:extLst>
                    <a:ext uri="{9D8B030D-6E8A-4147-A177-3AD203B41FA5}">
                      <a16:colId xmlns:a16="http://schemas.microsoft.com/office/drawing/2014/main" val="2985509551"/>
                    </a:ext>
                  </a:extLst>
                </a:gridCol>
              </a:tblGrid>
              <a:tr h="0">
                <a:tc>
                  <a:txBody>
                    <a:bodyPr/>
                    <a:lstStyle/>
                    <a:p>
                      <a:r>
                        <a:rPr lang="en-GB" sz="900" u="sng" dirty="0" smtClean="0"/>
                        <a:t>Key Metrics</a:t>
                      </a:r>
                      <a:endParaRPr lang="en-GB" sz="900" u="sng" dirty="0"/>
                    </a:p>
                  </a:txBody>
                  <a:tcPr/>
                </a:tc>
                <a:tc>
                  <a:txBody>
                    <a:bodyPr/>
                    <a:lstStyle/>
                    <a:p>
                      <a:pPr algn="ctr"/>
                      <a:r>
                        <a:rPr lang="en-GB" sz="900" dirty="0" smtClean="0"/>
                        <a:t>Week</a:t>
                      </a:r>
                      <a:r>
                        <a:rPr lang="en-GB" sz="900" baseline="0" dirty="0" smtClean="0"/>
                        <a:t> 6</a:t>
                      </a:r>
                      <a:endParaRPr lang="en-GB" sz="900" dirty="0"/>
                    </a:p>
                  </a:txBody>
                  <a:tcPr/>
                </a:tc>
                <a:tc>
                  <a:txBody>
                    <a:bodyPr/>
                    <a:lstStyle/>
                    <a:p>
                      <a:pPr algn="ctr"/>
                      <a:r>
                        <a:rPr lang="en-GB" sz="900" dirty="0" smtClean="0"/>
                        <a:t>Week</a:t>
                      </a:r>
                      <a:r>
                        <a:rPr lang="en-GB" sz="900" baseline="0" dirty="0" smtClean="0"/>
                        <a:t> 7</a:t>
                      </a:r>
                      <a:endParaRPr lang="en-GB" sz="900" dirty="0"/>
                    </a:p>
                  </a:txBody>
                  <a:tcPr/>
                </a:tc>
                <a:tc>
                  <a:txBody>
                    <a:bodyPr/>
                    <a:lstStyle/>
                    <a:p>
                      <a:pPr algn="ctr"/>
                      <a:r>
                        <a:rPr lang="en-GB" sz="900" dirty="0" smtClean="0"/>
                        <a:t>Weekly</a:t>
                      </a:r>
                      <a:r>
                        <a:rPr lang="en-GB" sz="900" baseline="0" dirty="0" smtClean="0"/>
                        <a:t> Shift</a:t>
                      </a:r>
                      <a:endParaRPr lang="en-GB" sz="900" dirty="0"/>
                    </a:p>
                  </a:txBody>
                  <a:tcPr/>
                </a:tc>
                <a:extLst>
                  <a:ext uri="{0D108BD9-81ED-4DB2-BD59-A6C34878D82A}">
                    <a16:rowId xmlns:a16="http://schemas.microsoft.com/office/drawing/2014/main" val="2951315555"/>
                  </a:ext>
                </a:extLst>
              </a:tr>
              <a:tr h="0">
                <a:tc>
                  <a:txBody>
                    <a:bodyPr/>
                    <a:lstStyle/>
                    <a:p>
                      <a:pPr marL="72000" lvl="0" algn="l" defTabSz="342900" rtl="0" eaLnBrk="1" fontAlgn="b" latinLnBrk="0" hangingPunct="1">
                        <a:lnSpc>
                          <a:spcPct val="150000"/>
                        </a:lnSpc>
                        <a:spcBef>
                          <a:spcPts val="0"/>
                        </a:spcBef>
                        <a:spcAft>
                          <a:spcPts val="0"/>
                        </a:spcAft>
                      </a:pPr>
                      <a:r>
                        <a:rPr lang="en-GB" sz="900" b="0" kern="1200" dirty="0">
                          <a:solidFill>
                            <a:schemeClr val="lt1"/>
                          </a:solidFill>
                          <a:latin typeface="+mn-lt"/>
                          <a:ea typeface="+mn-ea"/>
                          <a:cs typeface="+mn-cs"/>
                        </a:rPr>
                        <a:t>National mood (average</a:t>
                      </a:r>
                      <a:r>
                        <a:rPr lang="en-GB" sz="900" b="0" kern="1200" baseline="0" dirty="0">
                          <a:solidFill>
                            <a:schemeClr val="lt1"/>
                          </a:solidFill>
                          <a:latin typeface="+mn-lt"/>
                          <a:ea typeface="+mn-ea"/>
                          <a:cs typeface="+mn-cs"/>
                        </a:rPr>
                        <a:t> score out of 10)</a:t>
                      </a:r>
                      <a:endParaRPr lang="en-GB" sz="900" b="0" kern="1200" dirty="0">
                        <a:solidFill>
                          <a:schemeClr val="lt1"/>
                        </a:solidFill>
                        <a:latin typeface="+mn-lt"/>
                        <a:ea typeface="+mn-ea"/>
                        <a:cs typeface="+mn-cs"/>
                      </a:endParaRPr>
                    </a:p>
                  </a:txBody>
                  <a:tcPr marL="6350" marR="6350" marT="6350" marB="0" anchor="ctr"/>
                </a:tc>
                <a:tc>
                  <a:txBody>
                    <a:bodyPr/>
                    <a:lstStyle/>
                    <a:p>
                      <a:pPr marL="0" indent="0" algn="ctr" defTabSz="342900" rtl="0" eaLnBrk="1" latinLnBrk="0" hangingPunct="1">
                        <a:buNone/>
                      </a:pPr>
                      <a:r>
                        <a:rPr lang="en-GB" sz="900" kern="1200" dirty="0" smtClean="0">
                          <a:solidFill>
                            <a:schemeClr val="accent1"/>
                          </a:solidFill>
                          <a:latin typeface="+mn-lt"/>
                          <a:ea typeface="+mn-ea"/>
                          <a:cs typeface="+mn-cs"/>
                        </a:rPr>
                        <a:t>6.7</a:t>
                      </a:r>
                      <a:endParaRPr lang="en-GB" sz="900" kern="1200" dirty="0">
                        <a:solidFill>
                          <a:schemeClr val="accent1"/>
                        </a:solidFill>
                        <a:latin typeface="+mn-lt"/>
                        <a:ea typeface="+mn-ea"/>
                        <a:cs typeface="+mn-cs"/>
                      </a:endParaRPr>
                    </a:p>
                  </a:txBody>
                  <a:tcPr anchor="ctr"/>
                </a:tc>
                <a:tc>
                  <a:txBody>
                    <a:bodyPr/>
                    <a:lstStyle/>
                    <a:p>
                      <a:pPr marL="0" marR="0" indent="0" algn="ctr" defTabSz="342900" rtl="0" eaLnBrk="1" fontAlgn="auto" latinLnBrk="0" hangingPunct="1">
                        <a:lnSpc>
                          <a:spcPct val="100000"/>
                        </a:lnSpc>
                        <a:spcBef>
                          <a:spcPts val="0"/>
                        </a:spcBef>
                        <a:spcAft>
                          <a:spcPts val="0"/>
                        </a:spcAft>
                        <a:buClrTx/>
                        <a:buSzTx/>
                        <a:buFontTx/>
                        <a:buNone/>
                        <a:tabLst/>
                        <a:defRPr/>
                      </a:pPr>
                      <a:r>
                        <a:rPr lang="en-GB" sz="900" kern="1200" dirty="0" smtClean="0">
                          <a:solidFill>
                            <a:schemeClr val="accent1"/>
                          </a:solidFill>
                          <a:latin typeface="+mn-lt"/>
                          <a:ea typeface="+mn-ea"/>
                          <a:cs typeface="+mn-cs"/>
                        </a:rPr>
                        <a:t>6.6</a:t>
                      </a:r>
                      <a:endParaRPr lang="en-GB" sz="900" kern="1200" dirty="0">
                        <a:solidFill>
                          <a:schemeClr val="accent1"/>
                        </a:solidFill>
                        <a:latin typeface="+mn-lt"/>
                        <a:ea typeface="+mn-ea"/>
                        <a:cs typeface="+mn-cs"/>
                      </a:endParaRPr>
                    </a:p>
                  </a:txBody>
                  <a:tcPr anchor="ctr"/>
                </a:tc>
                <a:tc>
                  <a:txBody>
                    <a:bodyPr/>
                    <a:lstStyle/>
                    <a:p>
                      <a:pPr marL="0" marR="0" indent="0" algn="ctr" defTabSz="342900" rtl="0" eaLnBrk="1" fontAlgn="auto" latinLnBrk="0" hangingPunct="1">
                        <a:lnSpc>
                          <a:spcPct val="100000"/>
                        </a:lnSpc>
                        <a:spcBef>
                          <a:spcPts val="0"/>
                        </a:spcBef>
                        <a:spcAft>
                          <a:spcPts val="0"/>
                        </a:spcAft>
                        <a:buClrTx/>
                        <a:buSzTx/>
                        <a:buFontTx/>
                        <a:buNone/>
                        <a:tabLst/>
                        <a:defRPr/>
                      </a:pPr>
                      <a:r>
                        <a:rPr lang="en-GB" sz="900" kern="1200" dirty="0" smtClean="0">
                          <a:solidFill>
                            <a:schemeClr val="accent1"/>
                          </a:solidFill>
                          <a:latin typeface="+mn-lt"/>
                          <a:ea typeface="+mn-ea"/>
                          <a:cs typeface="+mn-cs"/>
                        </a:rPr>
                        <a:t>-0.1</a:t>
                      </a:r>
                      <a:endParaRPr lang="en-GB" sz="900" kern="1200" dirty="0">
                        <a:solidFill>
                          <a:schemeClr val="accent1"/>
                        </a:solidFill>
                        <a:latin typeface="+mn-lt"/>
                        <a:ea typeface="+mn-ea"/>
                        <a:cs typeface="+mn-cs"/>
                      </a:endParaRPr>
                    </a:p>
                  </a:txBody>
                  <a:tcPr anchor="ctr"/>
                </a:tc>
                <a:extLst>
                  <a:ext uri="{0D108BD9-81ED-4DB2-BD59-A6C34878D82A}">
                    <a16:rowId xmlns:a16="http://schemas.microsoft.com/office/drawing/2014/main" val="2667058798"/>
                  </a:ext>
                </a:extLst>
              </a:tr>
              <a:tr h="0">
                <a:tc>
                  <a:txBody>
                    <a:bodyPr/>
                    <a:lstStyle/>
                    <a:p>
                      <a:pPr marL="72000" lvl="0" algn="l" defTabSz="342900" rtl="0" eaLnBrk="1" fontAlgn="b" latinLnBrk="0" hangingPunct="1">
                        <a:lnSpc>
                          <a:spcPct val="150000"/>
                        </a:lnSpc>
                        <a:spcBef>
                          <a:spcPts val="0"/>
                        </a:spcBef>
                        <a:spcAft>
                          <a:spcPts val="0"/>
                        </a:spcAft>
                      </a:pPr>
                      <a:r>
                        <a:rPr lang="en-GB" sz="900" b="0" kern="1200" dirty="0">
                          <a:solidFill>
                            <a:schemeClr val="lt1"/>
                          </a:solidFill>
                          <a:latin typeface="+mn-lt"/>
                          <a:ea typeface="+mn-ea"/>
                          <a:cs typeface="+mn-cs"/>
                        </a:rPr>
                        <a:t>Perceptions</a:t>
                      </a:r>
                      <a:r>
                        <a:rPr lang="en-GB" sz="900" b="0" kern="1200" baseline="0" dirty="0">
                          <a:solidFill>
                            <a:schemeClr val="lt1"/>
                          </a:solidFill>
                          <a:latin typeface="+mn-lt"/>
                          <a:ea typeface="+mn-ea"/>
                          <a:cs typeface="+mn-cs"/>
                        </a:rPr>
                        <a:t> of the situation regarding Covid-19 </a:t>
                      </a:r>
                      <a:r>
                        <a:rPr lang="en-GB" sz="900" b="0" kern="1200" baseline="0" dirty="0" smtClean="0">
                          <a:solidFill>
                            <a:schemeClr val="lt1"/>
                          </a:solidFill>
                          <a:latin typeface="+mn-lt"/>
                          <a:ea typeface="+mn-ea"/>
                          <a:cs typeface="+mn-cs"/>
                        </a:rPr>
                        <a:t>(% </a:t>
                      </a:r>
                      <a:r>
                        <a:rPr lang="en-GB" sz="900" b="0" kern="1200" baseline="0" dirty="0">
                          <a:solidFill>
                            <a:schemeClr val="lt1"/>
                          </a:solidFill>
                          <a:latin typeface="+mn-lt"/>
                          <a:ea typeface="+mn-ea"/>
                          <a:cs typeface="+mn-cs"/>
                        </a:rPr>
                        <a:t>stating ‘worst has passed’)</a:t>
                      </a:r>
                      <a:endParaRPr lang="en-GB" sz="900" b="0" kern="1200" dirty="0">
                        <a:solidFill>
                          <a:schemeClr val="lt1"/>
                        </a:solidFill>
                        <a:latin typeface="+mn-lt"/>
                        <a:ea typeface="+mn-ea"/>
                        <a:cs typeface="+mn-cs"/>
                      </a:endParaRPr>
                    </a:p>
                  </a:txBody>
                  <a:tcPr marL="6350" marR="6350" marT="6350" marB="0" anchor="ctr"/>
                </a:tc>
                <a:tc>
                  <a:txBody>
                    <a:bodyPr/>
                    <a:lstStyle/>
                    <a:p>
                      <a:pPr marL="0" indent="0" algn="ctr" defTabSz="342900" rtl="0" eaLnBrk="1" latinLnBrk="0" hangingPunct="1">
                        <a:buNone/>
                      </a:pPr>
                      <a:r>
                        <a:rPr lang="en-GB" sz="900" kern="1200" dirty="0" smtClean="0">
                          <a:solidFill>
                            <a:schemeClr val="accent1"/>
                          </a:solidFill>
                          <a:latin typeface="+mn-lt"/>
                          <a:ea typeface="+mn-ea"/>
                          <a:cs typeface="+mn-cs"/>
                        </a:rPr>
                        <a:t>27%</a:t>
                      </a:r>
                      <a:endParaRPr lang="en-GB" sz="900" kern="1200" dirty="0">
                        <a:solidFill>
                          <a:schemeClr val="accent1"/>
                        </a:solidFill>
                        <a:latin typeface="+mn-lt"/>
                        <a:ea typeface="+mn-ea"/>
                        <a:cs typeface="+mn-cs"/>
                      </a:endParaRPr>
                    </a:p>
                  </a:txBody>
                  <a:tcPr anchor="ctr"/>
                </a:tc>
                <a:tc>
                  <a:txBody>
                    <a:bodyPr/>
                    <a:lstStyle/>
                    <a:p>
                      <a:pPr marL="0" marR="0" indent="0" algn="ctr" defTabSz="342900" rtl="0" eaLnBrk="1" fontAlgn="auto" latinLnBrk="0" hangingPunct="1">
                        <a:lnSpc>
                          <a:spcPct val="100000"/>
                        </a:lnSpc>
                        <a:spcBef>
                          <a:spcPts val="0"/>
                        </a:spcBef>
                        <a:spcAft>
                          <a:spcPts val="0"/>
                        </a:spcAft>
                        <a:buClrTx/>
                        <a:buSzTx/>
                        <a:buFontTx/>
                        <a:buNone/>
                        <a:tabLst/>
                        <a:defRPr/>
                      </a:pPr>
                      <a:r>
                        <a:rPr lang="en-GB" sz="900" kern="1200" dirty="0" smtClean="0">
                          <a:solidFill>
                            <a:schemeClr val="accent1"/>
                          </a:solidFill>
                          <a:latin typeface="+mn-lt"/>
                          <a:ea typeface="+mn-ea"/>
                          <a:cs typeface="+mn-cs"/>
                        </a:rPr>
                        <a:t>21%</a:t>
                      </a:r>
                      <a:endParaRPr lang="en-GB" sz="900" kern="1200" dirty="0">
                        <a:solidFill>
                          <a:schemeClr val="accent1"/>
                        </a:solidFill>
                        <a:latin typeface="+mn-lt"/>
                        <a:ea typeface="+mn-ea"/>
                        <a:cs typeface="+mn-cs"/>
                      </a:endParaRPr>
                    </a:p>
                  </a:txBody>
                  <a:tcPr anchor="ctr"/>
                </a:tc>
                <a:tc>
                  <a:txBody>
                    <a:bodyPr/>
                    <a:lstStyle/>
                    <a:p>
                      <a:pPr marL="0" marR="0" indent="0" algn="ctr" defTabSz="342900" rtl="0" eaLnBrk="1" fontAlgn="auto" latinLnBrk="0" hangingPunct="1">
                        <a:lnSpc>
                          <a:spcPct val="100000"/>
                        </a:lnSpc>
                        <a:spcBef>
                          <a:spcPts val="0"/>
                        </a:spcBef>
                        <a:spcAft>
                          <a:spcPts val="0"/>
                        </a:spcAft>
                        <a:buClrTx/>
                        <a:buSzTx/>
                        <a:buFontTx/>
                        <a:buNone/>
                        <a:tabLst/>
                        <a:defRPr/>
                      </a:pPr>
                      <a:r>
                        <a:rPr lang="en-GB" sz="900" kern="1200" dirty="0" smtClean="0">
                          <a:solidFill>
                            <a:schemeClr val="accent1"/>
                          </a:solidFill>
                          <a:latin typeface="+mn-lt"/>
                          <a:ea typeface="+mn-ea"/>
                          <a:cs typeface="+mn-cs"/>
                        </a:rPr>
                        <a:t>-6*</a:t>
                      </a:r>
                      <a:endParaRPr lang="en-GB" sz="900" kern="1200" dirty="0">
                        <a:solidFill>
                          <a:schemeClr val="accent1"/>
                        </a:solidFill>
                        <a:latin typeface="+mn-lt"/>
                        <a:ea typeface="+mn-ea"/>
                        <a:cs typeface="+mn-cs"/>
                      </a:endParaRPr>
                    </a:p>
                  </a:txBody>
                  <a:tcPr anchor="ctr"/>
                </a:tc>
                <a:extLst>
                  <a:ext uri="{0D108BD9-81ED-4DB2-BD59-A6C34878D82A}">
                    <a16:rowId xmlns:a16="http://schemas.microsoft.com/office/drawing/2014/main" val="437997455"/>
                  </a:ext>
                </a:extLst>
              </a:tr>
              <a:tr h="0">
                <a:tc>
                  <a:txBody>
                    <a:bodyPr/>
                    <a:lstStyle/>
                    <a:p>
                      <a:pPr marL="72000" lvl="0" algn="l" defTabSz="342900" rtl="0" eaLnBrk="1" fontAlgn="b" latinLnBrk="0" hangingPunct="1">
                        <a:lnSpc>
                          <a:spcPct val="150000"/>
                        </a:lnSpc>
                        <a:spcBef>
                          <a:spcPts val="0"/>
                        </a:spcBef>
                        <a:spcAft>
                          <a:spcPts val="0"/>
                        </a:spcAft>
                      </a:pPr>
                      <a:r>
                        <a:rPr lang="en-GB" sz="900" b="0" kern="1200" dirty="0">
                          <a:solidFill>
                            <a:schemeClr val="lt1"/>
                          </a:solidFill>
                          <a:latin typeface="+mn-lt"/>
                          <a:ea typeface="+mn-ea"/>
                          <a:cs typeface="+mn-cs"/>
                        </a:rPr>
                        <a:t>Risk score: </a:t>
                      </a:r>
                      <a:r>
                        <a:rPr lang="en-GB" sz="900" b="0" kern="1200" dirty="0" smtClean="0">
                          <a:solidFill>
                            <a:schemeClr val="lt1"/>
                          </a:solidFill>
                          <a:latin typeface="+mn-lt"/>
                          <a:ea typeface="+mn-ea"/>
                          <a:cs typeface="+mn-cs"/>
                        </a:rPr>
                        <a:t>Comfort </a:t>
                      </a:r>
                      <a:r>
                        <a:rPr lang="en-GB" sz="900" b="0" kern="1200" dirty="0">
                          <a:solidFill>
                            <a:schemeClr val="lt1"/>
                          </a:solidFill>
                          <a:latin typeface="+mn-lt"/>
                          <a:ea typeface="+mn-ea"/>
                          <a:cs typeface="+mn-cs"/>
                        </a:rPr>
                        <a:t>in undertaking a range of activities (1-4</a:t>
                      </a:r>
                      <a:r>
                        <a:rPr lang="en-GB" sz="900" b="0" kern="1200" baseline="0" dirty="0">
                          <a:solidFill>
                            <a:schemeClr val="lt1"/>
                          </a:solidFill>
                          <a:latin typeface="+mn-lt"/>
                          <a:ea typeface="+mn-ea"/>
                          <a:cs typeface="+mn-cs"/>
                        </a:rPr>
                        <a:t> </a:t>
                      </a:r>
                      <a:r>
                        <a:rPr lang="en-GB" sz="900" b="0" kern="1200" baseline="0" dirty="0" smtClean="0">
                          <a:solidFill>
                            <a:schemeClr val="lt1"/>
                          </a:solidFill>
                          <a:latin typeface="+mn-lt"/>
                          <a:ea typeface="+mn-ea"/>
                          <a:cs typeface="+mn-cs"/>
                        </a:rPr>
                        <a:t>comfort </a:t>
                      </a:r>
                      <a:r>
                        <a:rPr lang="en-GB" sz="900" b="0" kern="1200" baseline="0" dirty="0">
                          <a:solidFill>
                            <a:schemeClr val="lt1"/>
                          </a:solidFill>
                          <a:latin typeface="+mn-lt"/>
                          <a:ea typeface="+mn-ea"/>
                          <a:cs typeface="+mn-cs"/>
                        </a:rPr>
                        <a:t>score</a:t>
                      </a:r>
                      <a:r>
                        <a:rPr lang="en-GB" sz="900" b="0" kern="1200" dirty="0">
                          <a:solidFill>
                            <a:schemeClr val="lt1"/>
                          </a:solidFill>
                          <a:latin typeface="+mn-lt"/>
                          <a:ea typeface="+mn-ea"/>
                          <a:cs typeface="+mn-cs"/>
                        </a:rPr>
                        <a:t>)</a:t>
                      </a:r>
                    </a:p>
                  </a:txBody>
                  <a:tcPr marL="6350" marR="6350" marT="6350" marB="0" anchor="ctr"/>
                </a:tc>
                <a:tc>
                  <a:txBody>
                    <a:bodyPr/>
                    <a:lstStyle/>
                    <a:p>
                      <a:pPr marL="0" indent="0" algn="ctr" defTabSz="342900" rtl="0" eaLnBrk="1" latinLnBrk="0" hangingPunct="1">
                        <a:buNone/>
                      </a:pPr>
                      <a:r>
                        <a:rPr lang="en-GB" sz="900" kern="1200" dirty="0" smtClean="0">
                          <a:solidFill>
                            <a:schemeClr val="accent1"/>
                          </a:solidFill>
                          <a:latin typeface="+mn-lt"/>
                          <a:ea typeface="+mn-ea"/>
                          <a:cs typeface="+mn-cs"/>
                        </a:rPr>
                        <a:t>2.38</a:t>
                      </a:r>
                      <a:endParaRPr lang="en-GB" sz="900" kern="1200" dirty="0">
                        <a:solidFill>
                          <a:schemeClr val="accent1"/>
                        </a:solidFill>
                        <a:latin typeface="+mn-lt"/>
                        <a:ea typeface="+mn-ea"/>
                        <a:cs typeface="+mn-cs"/>
                      </a:endParaRPr>
                    </a:p>
                  </a:txBody>
                  <a:tcPr anchor="ctr"/>
                </a:tc>
                <a:tc>
                  <a:txBody>
                    <a:bodyPr/>
                    <a:lstStyle/>
                    <a:p>
                      <a:pPr marL="0" marR="0" indent="0" algn="ctr" defTabSz="342900" rtl="0" eaLnBrk="1" fontAlgn="auto" latinLnBrk="0" hangingPunct="1">
                        <a:lnSpc>
                          <a:spcPct val="100000"/>
                        </a:lnSpc>
                        <a:spcBef>
                          <a:spcPts val="0"/>
                        </a:spcBef>
                        <a:spcAft>
                          <a:spcPts val="0"/>
                        </a:spcAft>
                        <a:buClrTx/>
                        <a:buSzTx/>
                        <a:buFontTx/>
                        <a:buNone/>
                        <a:tabLst/>
                        <a:defRPr/>
                      </a:pPr>
                      <a:r>
                        <a:rPr lang="en-GB" sz="900" kern="1200" dirty="0" smtClean="0">
                          <a:solidFill>
                            <a:schemeClr val="accent1"/>
                          </a:solidFill>
                          <a:latin typeface="+mn-lt"/>
                          <a:ea typeface="+mn-ea"/>
                          <a:cs typeface="+mn-cs"/>
                        </a:rPr>
                        <a:t>2.48</a:t>
                      </a:r>
                      <a:endParaRPr lang="en-GB" sz="900" kern="1200" dirty="0">
                        <a:solidFill>
                          <a:schemeClr val="accent1"/>
                        </a:solidFill>
                        <a:latin typeface="+mn-lt"/>
                        <a:ea typeface="+mn-ea"/>
                        <a:cs typeface="+mn-cs"/>
                      </a:endParaRPr>
                    </a:p>
                  </a:txBody>
                  <a:tcPr anchor="ctr"/>
                </a:tc>
                <a:tc>
                  <a:txBody>
                    <a:bodyPr/>
                    <a:lstStyle/>
                    <a:p>
                      <a:pPr marL="0" marR="0" indent="0" algn="ctr" defTabSz="342900" rtl="0" eaLnBrk="1" fontAlgn="auto" latinLnBrk="0" hangingPunct="1">
                        <a:lnSpc>
                          <a:spcPct val="100000"/>
                        </a:lnSpc>
                        <a:spcBef>
                          <a:spcPts val="0"/>
                        </a:spcBef>
                        <a:spcAft>
                          <a:spcPts val="0"/>
                        </a:spcAft>
                        <a:buClrTx/>
                        <a:buSzTx/>
                        <a:buFontTx/>
                        <a:buNone/>
                        <a:tabLst/>
                        <a:defRPr/>
                      </a:pPr>
                      <a:r>
                        <a:rPr lang="en-GB" sz="900" kern="1200" dirty="0" smtClean="0">
                          <a:solidFill>
                            <a:schemeClr val="accent1"/>
                          </a:solidFill>
                          <a:latin typeface="+mn-lt"/>
                          <a:ea typeface="+mn-ea"/>
                          <a:cs typeface="+mn-cs"/>
                        </a:rPr>
                        <a:t>+0.1</a:t>
                      </a:r>
                    </a:p>
                  </a:txBody>
                  <a:tcPr anchor="ctr"/>
                </a:tc>
                <a:extLst>
                  <a:ext uri="{0D108BD9-81ED-4DB2-BD59-A6C34878D82A}">
                    <a16:rowId xmlns:a16="http://schemas.microsoft.com/office/drawing/2014/main" val="897777214"/>
                  </a:ext>
                </a:extLst>
              </a:tr>
              <a:tr h="0">
                <a:tc>
                  <a:txBody>
                    <a:bodyPr/>
                    <a:lstStyle/>
                    <a:p>
                      <a:pPr marL="72000" lvl="0" algn="l" defTabSz="342900" rtl="0" eaLnBrk="1" fontAlgn="b" latinLnBrk="0" hangingPunct="1">
                        <a:lnSpc>
                          <a:spcPct val="150000"/>
                        </a:lnSpc>
                        <a:spcBef>
                          <a:spcPts val="0"/>
                        </a:spcBef>
                        <a:spcAft>
                          <a:spcPts val="0"/>
                        </a:spcAft>
                      </a:pPr>
                      <a:r>
                        <a:rPr lang="en-GB" sz="900" b="0" kern="1200" dirty="0">
                          <a:solidFill>
                            <a:schemeClr val="lt1"/>
                          </a:solidFill>
                          <a:latin typeface="+mn-lt"/>
                          <a:ea typeface="+mn-ea"/>
                          <a:cs typeface="+mn-cs"/>
                        </a:rPr>
                        <a:t>Normality</a:t>
                      </a:r>
                      <a:r>
                        <a:rPr lang="en-GB" sz="900" b="0" kern="1200" baseline="0" dirty="0">
                          <a:solidFill>
                            <a:schemeClr val="lt1"/>
                          </a:solidFill>
                          <a:latin typeface="+mn-lt"/>
                          <a:ea typeface="+mn-ea"/>
                          <a:cs typeface="+mn-cs"/>
                        </a:rPr>
                        <a:t> score (proportion expecting normality by September)</a:t>
                      </a:r>
                      <a:endParaRPr lang="en-GB" sz="900" b="0" kern="1200" dirty="0">
                        <a:solidFill>
                          <a:schemeClr val="lt1"/>
                        </a:solidFill>
                        <a:latin typeface="+mn-lt"/>
                        <a:ea typeface="+mn-ea"/>
                        <a:cs typeface="+mn-cs"/>
                      </a:endParaRPr>
                    </a:p>
                  </a:txBody>
                  <a:tcPr marL="6350" marR="6350" marT="6350" marB="0" anchor="ctr"/>
                </a:tc>
                <a:tc>
                  <a:txBody>
                    <a:bodyPr/>
                    <a:lstStyle/>
                    <a:p>
                      <a:pPr marL="0" indent="0" algn="ctr" defTabSz="342900" rtl="0" eaLnBrk="1" latinLnBrk="0" hangingPunct="1">
                        <a:buNone/>
                      </a:pPr>
                      <a:r>
                        <a:rPr lang="en-GB" sz="900" kern="1200" dirty="0" smtClean="0">
                          <a:solidFill>
                            <a:schemeClr val="accent1"/>
                          </a:solidFill>
                          <a:latin typeface="+mn-lt"/>
                          <a:ea typeface="+mn-ea"/>
                          <a:cs typeface="+mn-cs"/>
                        </a:rPr>
                        <a:t>17%</a:t>
                      </a:r>
                      <a:endParaRPr lang="en-GB" sz="900" kern="1200" dirty="0">
                        <a:solidFill>
                          <a:schemeClr val="accent1"/>
                        </a:solidFill>
                        <a:latin typeface="+mn-lt"/>
                        <a:ea typeface="+mn-ea"/>
                        <a:cs typeface="+mn-cs"/>
                      </a:endParaRPr>
                    </a:p>
                  </a:txBody>
                  <a:tcPr anchor="ctr"/>
                </a:tc>
                <a:tc>
                  <a:txBody>
                    <a:bodyPr/>
                    <a:lstStyle/>
                    <a:p>
                      <a:pPr marL="0" marR="0" indent="0" algn="ctr" defTabSz="342900" rtl="0" eaLnBrk="1" fontAlgn="auto" latinLnBrk="0" hangingPunct="1">
                        <a:lnSpc>
                          <a:spcPct val="100000"/>
                        </a:lnSpc>
                        <a:spcBef>
                          <a:spcPts val="0"/>
                        </a:spcBef>
                        <a:spcAft>
                          <a:spcPts val="0"/>
                        </a:spcAft>
                        <a:buClrTx/>
                        <a:buSzTx/>
                        <a:buFontTx/>
                        <a:buNone/>
                        <a:tabLst/>
                        <a:defRPr/>
                      </a:pPr>
                      <a:r>
                        <a:rPr lang="en-GB" sz="900" kern="1200" dirty="0" smtClean="0">
                          <a:solidFill>
                            <a:schemeClr val="accent1"/>
                          </a:solidFill>
                          <a:latin typeface="+mn-lt"/>
                          <a:ea typeface="+mn-ea"/>
                          <a:cs typeface="+mn-cs"/>
                        </a:rPr>
                        <a:t>15%</a:t>
                      </a:r>
                      <a:endParaRPr lang="en-GB" sz="900" kern="1200" dirty="0">
                        <a:solidFill>
                          <a:schemeClr val="accent1"/>
                        </a:solidFill>
                        <a:latin typeface="+mn-lt"/>
                        <a:ea typeface="+mn-ea"/>
                        <a:cs typeface="+mn-cs"/>
                      </a:endParaRPr>
                    </a:p>
                  </a:txBody>
                  <a:tcPr anchor="ctr"/>
                </a:tc>
                <a:tc>
                  <a:txBody>
                    <a:bodyPr/>
                    <a:lstStyle/>
                    <a:p>
                      <a:pPr marL="0" marR="0" indent="0" algn="ctr" defTabSz="342900" rtl="0" eaLnBrk="1" fontAlgn="auto" latinLnBrk="0" hangingPunct="1">
                        <a:lnSpc>
                          <a:spcPct val="100000"/>
                        </a:lnSpc>
                        <a:spcBef>
                          <a:spcPts val="0"/>
                        </a:spcBef>
                        <a:spcAft>
                          <a:spcPts val="0"/>
                        </a:spcAft>
                        <a:buClrTx/>
                        <a:buSzTx/>
                        <a:buFontTx/>
                        <a:buNone/>
                        <a:tabLst/>
                        <a:defRPr/>
                      </a:pPr>
                      <a:r>
                        <a:rPr lang="en-GB" sz="900" kern="1200" dirty="0" smtClean="0">
                          <a:solidFill>
                            <a:schemeClr val="accent1"/>
                          </a:solidFill>
                          <a:latin typeface="+mn-lt"/>
                          <a:ea typeface="+mn-ea"/>
                          <a:cs typeface="+mn-cs"/>
                        </a:rPr>
                        <a:t>-2</a:t>
                      </a:r>
                      <a:endParaRPr lang="en-GB" sz="900" kern="1200" dirty="0">
                        <a:solidFill>
                          <a:schemeClr val="accent1"/>
                        </a:solidFill>
                        <a:latin typeface="+mn-lt"/>
                        <a:ea typeface="+mn-ea"/>
                        <a:cs typeface="+mn-cs"/>
                      </a:endParaRPr>
                    </a:p>
                  </a:txBody>
                  <a:tcPr anchor="ctr"/>
                </a:tc>
                <a:extLst>
                  <a:ext uri="{0D108BD9-81ED-4DB2-BD59-A6C34878D82A}">
                    <a16:rowId xmlns:a16="http://schemas.microsoft.com/office/drawing/2014/main" val="562366056"/>
                  </a:ext>
                </a:extLst>
              </a:tr>
              <a:tr h="0">
                <a:tc>
                  <a:txBody>
                    <a:bodyPr/>
                    <a:lstStyle/>
                    <a:p>
                      <a:pPr marL="72000" marR="0" lvl="0" indent="0" algn="l" defTabSz="342900" rtl="0" eaLnBrk="1" fontAlgn="b" latinLnBrk="0" hangingPunct="1">
                        <a:lnSpc>
                          <a:spcPct val="150000"/>
                        </a:lnSpc>
                        <a:spcBef>
                          <a:spcPts val="0"/>
                        </a:spcBef>
                        <a:spcAft>
                          <a:spcPts val="0"/>
                        </a:spcAft>
                        <a:buClrTx/>
                        <a:buSzTx/>
                        <a:buFontTx/>
                        <a:buNone/>
                        <a:tabLst/>
                        <a:defRPr/>
                      </a:pPr>
                      <a:r>
                        <a:rPr lang="en-GB" sz="900" b="0" kern="1200" dirty="0">
                          <a:solidFill>
                            <a:schemeClr val="lt1"/>
                          </a:solidFill>
                          <a:latin typeface="+mn-lt"/>
                          <a:ea typeface="+mn-ea"/>
                          <a:cs typeface="+mn-cs"/>
                        </a:rPr>
                        <a:t>The </a:t>
                      </a:r>
                      <a:r>
                        <a:rPr lang="en-GB" sz="900" b="0" u="sng" kern="1200" dirty="0">
                          <a:solidFill>
                            <a:schemeClr val="lt1"/>
                          </a:solidFill>
                          <a:latin typeface="+mn-lt"/>
                          <a:ea typeface="+mn-ea"/>
                          <a:cs typeface="+mn-cs"/>
                        </a:rPr>
                        <a:t>main</a:t>
                      </a:r>
                      <a:r>
                        <a:rPr lang="en-GB" sz="900" b="0" kern="1200" dirty="0">
                          <a:solidFill>
                            <a:schemeClr val="lt1"/>
                          </a:solidFill>
                          <a:latin typeface="+mn-lt"/>
                          <a:ea typeface="+mn-ea"/>
                          <a:cs typeface="+mn-cs"/>
                        </a:rPr>
                        <a:t> reasons</a:t>
                      </a:r>
                      <a:r>
                        <a:rPr lang="en-GB" sz="900" b="0" kern="1200" baseline="0" dirty="0">
                          <a:solidFill>
                            <a:schemeClr val="lt1"/>
                          </a:solidFill>
                          <a:latin typeface="+mn-lt"/>
                          <a:ea typeface="+mn-ea"/>
                          <a:cs typeface="+mn-cs"/>
                        </a:rPr>
                        <a:t> for not feeling confident about taking a trip between </a:t>
                      </a:r>
                      <a:r>
                        <a:rPr lang="en-GB" sz="900" b="0" kern="1200" baseline="0" dirty="0" smtClean="0">
                          <a:solidFill>
                            <a:schemeClr val="lt1"/>
                          </a:solidFill>
                          <a:latin typeface="+mn-lt"/>
                          <a:ea typeface="+mn-ea"/>
                          <a:cs typeface="+mn-cs"/>
                        </a:rPr>
                        <a:t>July-September </a:t>
                      </a:r>
                      <a:r>
                        <a:rPr lang="en-GB" sz="900" b="0" kern="1200" baseline="0" dirty="0">
                          <a:solidFill>
                            <a:schemeClr val="lt1"/>
                          </a:solidFill>
                          <a:latin typeface="+mn-lt"/>
                          <a:ea typeface="+mn-ea"/>
                          <a:cs typeface="+mn-cs"/>
                        </a:rPr>
                        <a:t>(Top 2)</a:t>
                      </a:r>
                      <a:endParaRPr lang="en-GB" sz="900" b="0" kern="1200" dirty="0">
                        <a:solidFill>
                          <a:schemeClr val="lt1"/>
                        </a:solidFill>
                        <a:latin typeface="+mn-lt"/>
                        <a:ea typeface="+mn-ea"/>
                        <a:cs typeface="+mn-cs"/>
                      </a:endParaRPr>
                    </a:p>
                  </a:txBody>
                  <a:tcPr marL="6350" marR="6350" marT="6350" marB="0" anchor="ctr"/>
                </a:tc>
                <a:tc>
                  <a:txBody>
                    <a:bodyPr/>
                    <a:lstStyle/>
                    <a:p>
                      <a:pPr marL="0" marR="0" indent="0" algn="l" defTabSz="342900" rtl="0" eaLnBrk="1" fontAlgn="auto" latinLnBrk="0" hangingPunct="1">
                        <a:lnSpc>
                          <a:spcPct val="100000"/>
                        </a:lnSpc>
                        <a:spcBef>
                          <a:spcPts val="0"/>
                        </a:spcBef>
                        <a:spcAft>
                          <a:spcPts val="0"/>
                        </a:spcAft>
                        <a:buClrTx/>
                        <a:buSzTx/>
                        <a:buFontTx/>
                        <a:buNone/>
                        <a:tabLst/>
                        <a:defRPr/>
                      </a:pPr>
                      <a:r>
                        <a:rPr lang="en-GB" sz="900" kern="1200" dirty="0" smtClean="0">
                          <a:solidFill>
                            <a:schemeClr val="accent1"/>
                          </a:solidFill>
                          <a:latin typeface="+mn-lt"/>
                          <a:ea typeface="+mn-ea"/>
                          <a:cs typeface="+mn-cs"/>
                        </a:rPr>
                        <a:t>1. Concerns about catching COVID-19</a:t>
                      </a:r>
                    </a:p>
                    <a:p>
                      <a:pPr marL="0" marR="0" indent="0" algn="l" defTabSz="342900" rtl="0" eaLnBrk="1" fontAlgn="auto" latinLnBrk="0" hangingPunct="1">
                        <a:lnSpc>
                          <a:spcPct val="100000"/>
                        </a:lnSpc>
                        <a:spcBef>
                          <a:spcPts val="0"/>
                        </a:spcBef>
                        <a:spcAft>
                          <a:spcPts val="0"/>
                        </a:spcAft>
                        <a:buClrTx/>
                        <a:buSzTx/>
                        <a:buFontTx/>
                        <a:buNone/>
                        <a:tabLst/>
                        <a:defRPr/>
                      </a:pPr>
                      <a:r>
                        <a:rPr lang="en-GB" sz="900" kern="1200" dirty="0" smtClean="0">
                          <a:solidFill>
                            <a:schemeClr val="accent1"/>
                          </a:solidFill>
                          <a:latin typeface="+mn-lt"/>
                          <a:ea typeface="+mn-ea"/>
                          <a:cs typeface="+mn-cs"/>
                        </a:rPr>
                        <a:t>2. Fewer opportunities to eat/drink out</a:t>
                      </a:r>
                    </a:p>
                  </a:txBody>
                  <a:tcPr anchor="ctr"/>
                </a:tc>
                <a:tc>
                  <a:txBody>
                    <a:bodyPr/>
                    <a:lstStyle/>
                    <a:p>
                      <a:pPr marL="0" marR="0" indent="0" algn="l" defTabSz="342900" rtl="0" eaLnBrk="1" fontAlgn="auto" latinLnBrk="0" hangingPunct="1">
                        <a:lnSpc>
                          <a:spcPct val="100000"/>
                        </a:lnSpc>
                        <a:spcBef>
                          <a:spcPts val="0"/>
                        </a:spcBef>
                        <a:spcAft>
                          <a:spcPts val="0"/>
                        </a:spcAft>
                        <a:buClrTx/>
                        <a:buSzTx/>
                        <a:buFontTx/>
                        <a:buNone/>
                        <a:tabLst/>
                        <a:defRPr/>
                      </a:pPr>
                      <a:r>
                        <a:rPr lang="en-GB" sz="900" kern="1200" dirty="0" smtClean="0">
                          <a:solidFill>
                            <a:schemeClr val="accent1"/>
                          </a:solidFill>
                          <a:latin typeface="+mn-lt"/>
                          <a:ea typeface="+mn-ea"/>
                          <a:cs typeface="+mn-cs"/>
                        </a:rPr>
                        <a:t>1. Concerns about catching COVID-19</a:t>
                      </a:r>
                    </a:p>
                    <a:p>
                      <a:pPr marL="0" marR="0" indent="0" algn="l" defTabSz="342900" rtl="0" eaLnBrk="1" fontAlgn="auto" latinLnBrk="0" hangingPunct="1">
                        <a:lnSpc>
                          <a:spcPct val="100000"/>
                        </a:lnSpc>
                        <a:spcBef>
                          <a:spcPts val="0"/>
                        </a:spcBef>
                        <a:spcAft>
                          <a:spcPts val="0"/>
                        </a:spcAft>
                        <a:buClrTx/>
                        <a:buSzTx/>
                        <a:buFontTx/>
                        <a:buNone/>
                        <a:tabLst/>
                        <a:defRPr/>
                      </a:pPr>
                      <a:r>
                        <a:rPr lang="en-GB" sz="900" kern="1200" dirty="0" smtClean="0">
                          <a:solidFill>
                            <a:schemeClr val="accent1"/>
                          </a:solidFill>
                          <a:latin typeface="+mn-lt"/>
                          <a:ea typeface="+mn-ea"/>
                          <a:cs typeface="+mn-cs"/>
                        </a:rPr>
                        <a:t>2. Fewer opportunities to eat/drink out</a:t>
                      </a:r>
                    </a:p>
                  </a:txBody>
                  <a:tcPr anchor="ctr"/>
                </a:tc>
                <a:tc>
                  <a:txBody>
                    <a:bodyPr/>
                    <a:lstStyle/>
                    <a:p>
                      <a:pPr marL="0" marR="0" indent="0" algn="l" defTabSz="342900" rtl="0" eaLnBrk="1" fontAlgn="auto" latinLnBrk="0" hangingPunct="1">
                        <a:lnSpc>
                          <a:spcPct val="100000"/>
                        </a:lnSpc>
                        <a:spcBef>
                          <a:spcPts val="0"/>
                        </a:spcBef>
                        <a:spcAft>
                          <a:spcPts val="0"/>
                        </a:spcAft>
                        <a:buClrTx/>
                        <a:buSzTx/>
                        <a:buFontTx/>
                        <a:buNone/>
                        <a:tabLst/>
                        <a:defRPr/>
                      </a:pPr>
                      <a:r>
                        <a:rPr lang="en-GB" sz="900" kern="1200" dirty="0" smtClean="0">
                          <a:solidFill>
                            <a:schemeClr val="accent1"/>
                          </a:solidFill>
                          <a:latin typeface="+mn-lt"/>
                          <a:ea typeface="+mn-ea"/>
                          <a:cs typeface="+mn-cs"/>
                        </a:rPr>
                        <a:t>No change</a:t>
                      </a:r>
                      <a:endParaRPr lang="en-GB" sz="900" kern="1200" dirty="0">
                        <a:solidFill>
                          <a:schemeClr val="accent1"/>
                        </a:solidFill>
                        <a:latin typeface="+mn-lt"/>
                        <a:ea typeface="+mn-ea"/>
                        <a:cs typeface="+mn-cs"/>
                      </a:endParaRPr>
                    </a:p>
                  </a:txBody>
                  <a:tcPr anchor="ctr"/>
                </a:tc>
                <a:extLst>
                  <a:ext uri="{0D108BD9-81ED-4DB2-BD59-A6C34878D82A}">
                    <a16:rowId xmlns:a16="http://schemas.microsoft.com/office/drawing/2014/main" val="3946848108"/>
                  </a:ext>
                </a:extLst>
              </a:tr>
            </a:tbl>
          </a:graphicData>
        </a:graphic>
      </p:graphicFrame>
      <p:sp>
        <p:nvSpPr>
          <p:cNvPr id="23" name="Text Placeholder 19"/>
          <p:cNvSpPr>
            <a:spLocks noGrp="1"/>
          </p:cNvSpPr>
          <p:nvPr>
            <p:ph type="body" sz="quarter" idx="14"/>
          </p:nvPr>
        </p:nvSpPr>
        <p:spPr>
          <a:xfrm>
            <a:off x="160882" y="2949239"/>
            <a:ext cx="8599812" cy="178289"/>
          </a:xfrm>
        </p:spPr>
        <p:txBody>
          <a:bodyPr/>
          <a:lstStyle/>
          <a:p>
            <a:r>
              <a:rPr lang="en-GB" sz="800" dirty="0"/>
              <a:t>Table </a:t>
            </a:r>
            <a:r>
              <a:rPr lang="en-GB" sz="800" dirty="0" smtClean="0"/>
              <a:t>2. </a:t>
            </a:r>
            <a:r>
              <a:rPr lang="en-GB" sz="800" dirty="0"/>
              <a:t>Top line Metrics – General short </a:t>
            </a:r>
            <a:r>
              <a:rPr lang="en-GB" sz="800" dirty="0" smtClean="0"/>
              <a:t>break and </a:t>
            </a:r>
            <a:r>
              <a:rPr lang="en-GB" sz="800" dirty="0"/>
              <a:t>holiday intentions</a:t>
            </a:r>
          </a:p>
          <a:p>
            <a:endParaRPr lang="en-GB" sz="800" dirty="0"/>
          </a:p>
          <a:p>
            <a:endParaRPr lang="en-GB" sz="800" dirty="0"/>
          </a:p>
        </p:txBody>
      </p:sp>
      <p:graphicFrame>
        <p:nvGraphicFramePr>
          <p:cNvPr id="22" name="Table Placeholder 18" descr="Top Line measures across Covid-19 tracker study comparing weekly measures vs. previous week." title="Table 2. Top line Metrics – General short break and holiday intentions"/>
          <p:cNvGraphicFramePr>
            <a:graphicFrameLocks/>
          </p:cNvGraphicFramePr>
          <p:nvPr>
            <p:extLst>
              <p:ext uri="{D42A27DB-BD31-4B8C-83A1-F6EECF244321}">
                <p14:modId xmlns:p14="http://schemas.microsoft.com/office/powerpoint/2010/main" val="3218724768"/>
              </p:ext>
            </p:extLst>
          </p:nvPr>
        </p:nvGraphicFramePr>
        <p:xfrm>
          <a:off x="231240" y="3140219"/>
          <a:ext cx="8819453" cy="1850923"/>
        </p:xfrm>
        <a:graphic>
          <a:graphicData uri="http://schemas.openxmlformats.org/drawingml/2006/table">
            <a:tbl>
              <a:tblPr firstRow="1" firstCol="1" bandRow="1">
                <a:tableStyleId>{5C22544A-7EE6-4342-B048-85BDC9FD1C3A}</a:tableStyleId>
              </a:tblPr>
              <a:tblGrid>
                <a:gridCol w="4004470">
                  <a:extLst>
                    <a:ext uri="{9D8B030D-6E8A-4147-A177-3AD203B41FA5}">
                      <a16:colId xmlns:a16="http://schemas.microsoft.com/office/drawing/2014/main" val="351408850"/>
                    </a:ext>
                  </a:extLst>
                </a:gridCol>
                <a:gridCol w="2046902">
                  <a:extLst>
                    <a:ext uri="{9D8B030D-6E8A-4147-A177-3AD203B41FA5}">
                      <a16:colId xmlns:a16="http://schemas.microsoft.com/office/drawing/2014/main" val="4243136657"/>
                    </a:ext>
                  </a:extLst>
                </a:gridCol>
                <a:gridCol w="1939844">
                  <a:extLst>
                    <a:ext uri="{9D8B030D-6E8A-4147-A177-3AD203B41FA5}">
                      <a16:colId xmlns:a16="http://schemas.microsoft.com/office/drawing/2014/main" val="1520008347"/>
                    </a:ext>
                  </a:extLst>
                </a:gridCol>
                <a:gridCol w="828237">
                  <a:extLst>
                    <a:ext uri="{9D8B030D-6E8A-4147-A177-3AD203B41FA5}">
                      <a16:colId xmlns:a16="http://schemas.microsoft.com/office/drawing/2014/main" val="2985509551"/>
                    </a:ext>
                  </a:extLst>
                </a:gridCol>
              </a:tblGrid>
              <a:tr h="250723">
                <a:tc>
                  <a:txBody>
                    <a:bodyPr/>
                    <a:lstStyle/>
                    <a:p>
                      <a:r>
                        <a:rPr lang="en-GB" sz="900" u="sng" dirty="0" smtClean="0"/>
                        <a:t>Key Metrics</a:t>
                      </a:r>
                      <a:endParaRPr lang="en-GB" sz="900" u="sng" dirty="0"/>
                    </a:p>
                  </a:txBody>
                  <a:tcPr/>
                </a:tc>
                <a:tc>
                  <a:txBody>
                    <a:bodyPr/>
                    <a:lstStyle/>
                    <a:p>
                      <a:pPr algn="ctr"/>
                      <a:r>
                        <a:rPr lang="en-GB" sz="900" dirty="0" smtClean="0"/>
                        <a:t>Week</a:t>
                      </a:r>
                      <a:r>
                        <a:rPr lang="en-GB" sz="900" baseline="0" dirty="0" smtClean="0"/>
                        <a:t> 6</a:t>
                      </a:r>
                      <a:endParaRPr lang="en-GB" sz="900" dirty="0"/>
                    </a:p>
                  </a:txBody>
                  <a:tcPr/>
                </a:tc>
                <a:tc>
                  <a:txBody>
                    <a:bodyPr/>
                    <a:lstStyle/>
                    <a:p>
                      <a:pPr algn="ctr"/>
                      <a:r>
                        <a:rPr lang="en-GB" sz="900" dirty="0" smtClean="0"/>
                        <a:t>Week</a:t>
                      </a:r>
                      <a:r>
                        <a:rPr lang="en-GB" sz="900" baseline="0" dirty="0" smtClean="0"/>
                        <a:t> 7</a:t>
                      </a:r>
                      <a:endParaRPr lang="en-GB" sz="900" dirty="0"/>
                    </a:p>
                  </a:txBody>
                  <a:tcPr/>
                </a:tc>
                <a:tc>
                  <a:txBody>
                    <a:bodyPr/>
                    <a:lstStyle/>
                    <a:p>
                      <a:pPr marL="0" marR="0" indent="0" algn="ctr" defTabSz="342900" rtl="0" eaLnBrk="1" fontAlgn="auto" latinLnBrk="0" hangingPunct="1">
                        <a:lnSpc>
                          <a:spcPct val="100000"/>
                        </a:lnSpc>
                        <a:spcBef>
                          <a:spcPts val="0"/>
                        </a:spcBef>
                        <a:spcAft>
                          <a:spcPts val="0"/>
                        </a:spcAft>
                        <a:buClrTx/>
                        <a:buSzTx/>
                        <a:buFontTx/>
                        <a:buNone/>
                        <a:tabLst/>
                        <a:defRPr/>
                      </a:pPr>
                      <a:r>
                        <a:rPr lang="en-GB" sz="900" dirty="0" smtClean="0"/>
                        <a:t>Weekly</a:t>
                      </a:r>
                      <a:r>
                        <a:rPr lang="en-GB" sz="900" baseline="0" dirty="0" smtClean="0"/>
                        <a:t> Shift</a:t>
                      </a:r>
                      <a:endParaRPr lang="en-GB" sz="900" dirty="0" smtClean="0"/>
                    </a:p>
                  </a:txBody>
                  <a:tcPr/>
                </a:tc>
                <a:extLst>
                  <a:ext uri="{0D108BD9-81ED-4DB2-BD59-A6C34878D82A}">
                    <a16:rowId xmlns:a16="http://schemas.microsoft.com/office/drawing/2014/main" val="2951315555"/>
                  </a:ext>
                </a:extLst>
              </a:tr>
              <a:tr h="0">
                <a:tc>
                  <a:txBody>
                    <a:bodyPr/>
                    <a:lstStyle/>
                    <a:p>
                      <a:pPr marL="72000" lvl="0" algn="l" defTabSz="342900" rtl="0" eaLnBrk="1" fontAlgn="b" latinLnBrk="0" hangingPunct="1">
                        <a:lnSpc>
                          <a:spcPct val="150000"/>
                        </a:lnSpc>
                      </a:pPr>
                      <a:r>
                        <a:rPr lang="en-GB" sz="900" b="0" kern="1200" dirty="0">
                          <a:solidFill>
                            <a:schemeClr val="lt1"/>
                          </a:solidFill>
                          <a:latin typeface="+mn-lt"/>
                          <a:ea typeface="+mn-ea"/>
                          <a:cs typeface="+mn-cs"/>
                        </a:rPr>
                        <a:t>Anticipated number of U.K. short breaks compared to normal </a:t>
                      </a:r>
                      <a:r>
                        <a:rPr lang="en-GB" sz="900" b="0" kern="1200" dirty="0" smtClean="0">
                          <a:solidFill>
                            <a:schemeClr val="lt1"/>
                          </a:solidFill>
                          <a:latin typeface="+mn-lt"/>
                          <a:ea typeface="+mn-ea"/>
                          <a:cs typeface="+mn-cs"/>
                        </a:rPr>
                        <a:t>(%</a:t>
                      </a:r>
                      <a:r>
                        <a:rPr lang="en-GB" sz="900" b="0" kern="1200" baseline="0" dirty="0" smtClean="0">
                          <a:solidFill>
                            <a:schemeClr val="lt1"/>
                          </a:solidFill>
                          <a:latin typeface="+mn-lt"/>
                          <a:ea typeface="+mn-ea"/>
                          <a:cs typeface="+mn-cs"/>
                        </a:rPr>
                        <a:t> net)</a:t>
                      </a:r>
                      <a:endParaRPr lang="en-GB" sz="900" b="0" kern="1200" dirty="0">
                        <a:solidFill>
                          <a:schemeClr val="lt1"/>
                        </a:solidFill>
                        <a:latin typeface="+mn-lt"/>
                        <a:ea typeface="+mn-ea"/>
                        <a:cs typeface="+mn-cs"/>
                      </a:endParaRPr>
                    </a:p>
                  </a:txBody>
                  <a:tcPr marL="6350" marR="6350" marT="6350" marB="0" anchor="ctr"/>
                </a:tc>
                <a:tc>
                  <a:txBody>
                    <a:bodyPr/>
                    <a:lstStyle/>
                    <a:p>
                      <a:pPr marL="0" algn="ctr" defTabSz="342900" rtl="0" eaLnBrk="1" latinLnBrk="0" hangingPunct="1"/>
                      <a:r>
                        <a:rPr lang="en-GB" sz="900" kern="1200" dirty="0" smtClean="0">
                          <a:solidFill>
                            <a:schemeClr val="accent1"/>
                          </a:solidFill>
                          <a:latin typeface="+mn-lt"/>
                          <a:ea typeface="+mn-ea"/>
                          <a:cs typeface="+mn-cs"/>
                        </a:rPr>
                        <a:t>-23</a:t>
                      </a:r>
                      <a:endParaRPr lang="en-GB" sz="900" kern="1200" dirty="0">
                        <a:solidFill>
                          <a:schemeClr val="accent1"/>
                        </a:solidFill>
                        <a:latin typeface="+mn-lt"/>
                        <a:ea typeface="+mn-ea"/>
                        <a:cs typeface="+mn-cs"/>
                      </a:endParaRPr>
                    </a:p>
                  </a:txBody>
                  <a:tcPr anchor="ctr"/>
                </a:tc>
                <a:tc>
                  <a:txBody>
                    <a:bodyPr/>
                    <a:lstStyle/>
                    <a:p>
                      <a:pPr marL="0" algn="ctr" defTabSz="342900" rtl="0" eaLnBrk="1" latinLnBrk="0" hangingPunct="1"/>
                      <a:r>
                        <a:rPr lang="en-GB" sz="900" kern="1200" dirty="0" smtClean="0">
                          <a:solidFill>
                            <a:schemeClr val="accent1"/>
                          </a:solidFill>
                          <a:latin typeface="+mn-lt"/>
                          <a:ea typeface="+mn-ea"/>
                          <a:cs typeface="+mn-cs"/>
                        </a:rPr>
                        <a:t>-23</a:t>
                      </a:r>
                      <a:endParaRPr lang="en-GB" sz="900" kern="1200" dirty="0">
                        <a:solidFill>
                          <a:schemeClr val="accent1"/>
                        </a:solidFill>
                        <a:latin typeface="+mn-lt"/>
                        <a:ea typeface="+mn-ea"/>
                        <a:cs typeface="+mn-cs"/>
                      </a:endParaRPr>
                    </a:p>
                  </a:txBody>
                  <a:tcPr anchor="ctr"/>
                </a:tc>
                <a:tc>
                  <a:txBody>
                    <a:bodyPr/>
                    <a:lstStyle/>
                    <a:p>
                      <a:pPr marL="0" algn="ctr" defTabSz="342900" rtl="0" eaLnBrk="1" latinLnBrk="0" hangingPunct="1"/>
                      <a:r>
                        <a:rPr lang="en-GB" sz="900" kern="1200" dirty="0" smtClean="0">
                          <a:solidFill>
                            <a:schemeClr val="accent1"/>
                          </a:solidFill>
                          <a:latin typeface="+mn-lt"/>
                          <a:ea typeface="+mn-ea"/>
                          <a:cs typeface="+mn-cs"/>
                        </a:rPr>
                        <a:t>0</a:t>
                      </a:r>
                      <a:endParaRPr lang="en-GB" sz="900" kern="1200" dirty="0">
                        <a:solidFill>
                          <a:schemeClr val="accent1"/>
                        </a:solidFill>
                        <a:latin typeface="+mn-lt"/>
                        <a:ea typeface="+mn-ea"/>
                        <a:cs typeface="+mn-cs"/>
                      </a:endParaRPr>
                    </a:p>
                  </a:txBody>
                  <a:tcPr anchor="ctr"/>
                </a:tc>
                <a:extLst>
                  <a:ext uri="{0D108BD9-81ED-4DB2-BD59-A6C34878D82A}">
                    <a16:rowId xmlns:a16="http://schemas.microsoft.com/office/drawing/2014/main" val="2667058798"/>
                  </a:ext>
                </a:extLst>
              </a:tr>
              <a:tr h="0">
                <a:tc>
                  <a:txBody>
                    <a:bodyPr/>
                    <a:lstStyle/>
                    <a:p>
                      <a:pPr marL="72000" lvl="0" algn="l" defTabSz="342900" rtl="0" eaLnBrk="1" fontAlgn="b" latinLnBrk="0" hangingPunct="1">
                        <a:lnSpc>
                          <a:spcPct val="150000"/>
                        </a:lnSpc>
                      </a:pPr>
                      <a:r>
                        <a:rPr lang="en-GB" sz="900" b="0" kern="1200" dirty="0">
                          <a:solidFill>
                            <a:schemeClr val="lt1"/>
                          </a:solidFill>
                          <a:latin typeface="+mn-lt"/>
                          <a:ea typeface="+mn-ea"/>
                          <a:cs typeface="+mn-cs"/>
                        </a:rPr>
                        <a:t>Anticipated number</a:t>
                      </a:r>
                      <a:r>
                        <a:rPr lang="en-GB" sz="900" b="0" kern="1200" baseline="0" dirty="0">
                          <a:solidFill>
                            <a:schemeClr val="lt1"/>
                          </a:solidFill>
                          <a:latin typeface="+mn-lt"/>
                          <a:ea typeface="+mn-ea"/>
                          <a:cs typeface="+mn-cs"/>
                        </a:rPr>
                        <a:t> of </a:t>
                      </a:r>
                      <a:r>
                        <a:rPr lang="en-GB" sz="900" b="0" kern="1200" dirty="0">
                          <a:solidFill>
                            <a:schemeClr val="lt1"/>
                          </a:solidFill>
                          <a:latin typeface="+mn-lt"/>
                          <a:ea typeface="+mn-ea"/>
                          <a:cs typeface="+mn-cs"/>
                        </a:rPr>
                        <a:t>U.K. holidays compared to normal </a:t>
                      </a:r>
                      <a:r>
                        <a:rPr lang="en-GB" sz="900" b="0" kern="1200" dirty="0" smtClean="0">
                          <a:solidFill>
                            <a:schemeClr val="lt1"/>
                          </a:solidFill>
                          <a:latin typeface="+mn-lt"/>
                          <a:ea typeface="+mn-ea"/>
                          <a:cs typeface="+mn-cs"/>
                        </a:rPr>
                        <a:t>(%</a:t>
                      </a:r>
                      <a:r>
                        <a:rPr lang="en-GB" sz="900" b="0" kern="1200" baseline="0" dirty="0" smtClean="0">
                          <a:solidFill>
                            <a:schemeClr val="lt1"/>
                          </a:solidFill>
                          <a:latin typeface="+mn-lt"/>
                          <a:ea typeface="+mn-ea"/>
                          <a:cs typeface="+mn-cs"/>
                        </a:rPr>
                        <a:t> net)</a:t>
                      </a:r>
                      <a:endParaRPr lang="en-GB" sz="900" b="0" kern="1200" dirty="0">
                        <a:solidFill>
                          <a:schemeClr val="lt1"/>
                        </a:solidFill>
                        <a:latin typeface="+mn-lt"/>
                        <a:ea typeface="+mn-ea"/>
                        <a:cs typeface="+mn-cs"/>
                      </a:endParaRPr>
                    </a:p>
                  </a:txBody>
                  <a:tcPr marL="6350" marR="6350" marT="6350" marB="0" anchor="ctr"/>
                </a:tc>
                <a:tc>
                  <a:txBody>
                    <a:bodyPr/>
                    <a:lstStyle/>
                    <a:p>
                      <a:pPr marL="0" algn="ctr" defTabSz="342900" rtl="0" eaLnBrk="1" latinLnBrk="0" hangingPunct="1"/>
                      <a:r>
                        <a:rPr lang="en-GB" sz="900" kern="1200" dirty="0" smtClean="0">
                          <a:solidFill>
                            <a:schemeClr val="accent1"/>
                          </a:solidFill>
                          <a:latin typeface="+mn-lt"/>
                          <a:ea typeface="+mn-ea"/>
                          <a:cs typeface="+mn-cs"/>
                        </a:rPr>
                        <a:t>-26</a:t>
                      </a:r>
                      <a:endParaRPr lang="en-GB" sz="900" kern="1200" dirty="0">
                        <a:solidFill>
                          <a:schemeClr val="accent1"/>
                        </a:solidFill>
                        <a:latin typeface="+mn-lt"/>
                        <a:ea typeface="+mn-ea"/>
                        <a:cs typeface="+mn-cs"/>
                      </a:endParaRPr>
                    </a:p>
                  </a:txBody>
                  <a:tcPr anchor="ctr"/>
                </a:tc>
                <a:tc>
                  <a:txBody>
                    <a:bodyPr/>
                    <a:lstStyle/>
                    <a:p>
                      <a:pPr marL="0" algn="ctr" defTabSz="342900" rtl="0" eaLnBrk="1" latinLnBrk="0" hangingPunct="1"/>
                      <a:r>
                        <a:rPr lang="en-GB" sz="900" kern="1200" dirty="0" smtClean="0">
                          <a:solidFill>
                            <a:schemeClr val="accent1"/>
                          </a:solidFill>
                          <a:latin typeface="+mn-lt"/>
                          <a:ea typeface="+mn-ea"/>
                          <a:cs typeface="+mn-cs"/>
                        </a:rPr>
                        <a:t>-27</a:t>
                      </a:r>
                      <a:endParaRPr lang="en-GB" sz="900" kern="1200" dirty="0">
                        <a:solidFill>
                          <a:schemeClr val="accent1"/>
                        </a:solidFill>
                        <a:latin typeface="+mn-lt"/>
                        <a:ea typeface="+mn-ea"/>
                        <a:cs typeface="+mn-cs"/>
                      </a:endParaRPr>
                    </a:p>
                  </a:txBody>
                  <a:tcPr anchor="ctr"/>
                </a:tc>
                <a:tc>
                  <a:txBody>
                    <a:bodyPr/>
                    <a:lstStyle/>
                    <a:p>
                      <a:pPr marL="0" algn="ctr" defTabSz="342900" rtl="0" eaLnBrk="1" latinLnBrk="0" hangingPunct="1"/>
                      <a:r>
                        <a:rPr lang="en-GB" sz="900" kern="1200" dirty="0" smtClean="0">
                          <a:solidFill>
                            <a:schemeClr val="accent1"/>
                          </a:solidFill>
                          <a:latin typeface="+mn-lt"/>
                          <a:ea typeface="+mn-ea"/>
                          <a:cs typeface="+mn-cs"/>
                        </a:rPr>
                        <a:t>-1</a:t>
                      </a:r>
                      <a:endParaRPr lang="en-GB" sz="900" kern="1200" dirty="0">
                        <a:solidFill>
                          <a:schemeClr val="accent1"/>
                        </a:solidFill>
                        <a:latin typeface="+mn-lt"/>
                        <a:ea typeface="+mn-ea"/>
                        <a:cs typeface="+mn-cs"/>
                      </a:endParaRPr>
                    </a:p>
                  </a:txBody>
                  <a:tcPr anchor="ctr"/>
                </a:tc>
                <a:extLst>
                  <a:ext uri="{0D108BD9-81ED-4DB2-BD59-A6C34878D82A}">
                    <a16:rowId xmlns:a16="http://schemas.microsoft.com/office/drawing/2014/main" val="437997455"/>
                  </a:ext>
                </a:extLst>
              </a:tr>
              <a:tr h="0">
                <a:tc>
                  <a:txBody>
                    <a:bodyPr/>
                    <a:lstStyle/>
                    <a:p>
                      <a:pPr marL="72000" lvl="0" algn="l" defTabSz="342900" rtl="0" eaLnBrk="1" fontAlgn="b" latinLnBrk="0" hangingPunct="1">
                        <a:lnSpc>
                          <a:spcPct val="150000"/>
                        </a:lnSpc>
                      </a:pPr>
                      <a:r>
                        <a:rPr lang="en-GB" sz="900" b="0" kern="1200" dirty="0">
                          <a:solidFill>
                            <a:schemeClr val="lt1"/>
                          </a:solidFill>
                          <a:latin typeface="+mn-lt"/>
                          <a:ea typeface="+mn-ea"/>
                          <a:cs typeface="+mn-cs"/>
                        </a:rPr>
                        <a:t>UK near-term</a:t>
                      </a:r>
                      <a:r>
                        <a:rPr lang="en-GB" sz="900" b="0" kern="1200" baseline="0" dirty="0">
                          <a:solidFill>
                            <a:schemeClr val="lt1"/>
                          </a:solidFill>
                          <a:latin typeface="+mn-lt"/>
                          <a:ea typeface="+mn-ea"/>
                          <a:cs typeface="+mn-cs"/>
                        </a:rPr>
                        <a:t> holiday/short break confidence </a:t>
                      </a:r>
                      <a:r>
                        <a:rPr lang="en-GB" sz="900" b="0" kern="1200" baseline="0" dirty="0" smtClean="0">
                          <a:solidFill>
                            <a:schemeClr val="lt1"/>
                          </a:solidFill>
                          <a:latin typeface="+mn-lt"/>
                          <a:ea typeface="+mn-ea"/>
                          <a:cs typeface="+mn-cs"/>
                        </a:rPr>
                        <a:t>(July/August/Sept. confident</a:t>
                      </a:r>
                      <a:r>
                        <a:rPr lang="en-GB" sz="900" b="0" kern="1200" baseline="0" dirty="0">
                          <a:solidFill>
                            <a:schemeClr val="lt1"/>
                          </a:solidFill>
                          <a:latin typeface="+mn-lt"/>
                          <a:ea typeface="+mn-ea"/>
                          <a:cs typeface="+mn-cs"/>
                        </a:rPr>
                        <a:t>)</a:t>
                      </a:r>
                      <a:endParaRPr lang="en-GB" sz="900" b="0" kern="1200" dirty="0">
                        <a:solidFill>
                          <a:schemeClr val="lt1"/>
                        </a:solidFill>
                        <a:latin typeface="+mn-lt"/>
                        <a:ea typeface="+mn-ea"/>
                        <a:cs typeface="+mn-cs"/>
                      </a:endParaRPr>
                    </a:p>
                  </a:txBody>
                  <a:tcPr marL="6350" marR="6350" marT="6350" marB="0" anchor="ctr"/>
                </a:tc>
                <a:tc>
                  <a:txBody>
                    <a:bodyPr/>
                    <a:lstStyle/>
                    <a:p>
                      <a:pPr marL="0" marR="0" indent="0" algn="ctr" defTabSz="342900" rtl="0" eaLnBrk="1" fontAlgn="auto" latinLnBrk="0" hangingPunct="1">
                        <a:lnSpc>
                          <a:spcPct val="100000"/>
                        </a:lnSpc>
                        <a:spcBef>
                          <a:spcPts val="0"/>
                        </a:spcBef>
                        <a:spcAft>
                          <a:spcPts val="0"/>
                        </a:spcAft>
                        <a:buClrTx/>
                        <a:buSzTx/>
                        <a:buFontTx/>
                        <a:buNone/>
                        <a:tabLst/>
                        <a:defRPr/>
                      </a:pPr>
                      <a:r>
                        <a:rPr lang="en-GB" sz="900" kern="1200" dirty="0" smtClean="0">
                          <a:solidFill>
                            <a:schemeClr val="accent1"/>
                          </a:solidFill>
                          <a:latin typeface="+mn-lt"/>
                          <a:ea typeface="+mn-ea"/>
                          <a:cs typeface="+mn-cs"/>
                        </a:rPr>
                        <a:t>14%/29%/43%</a:t>
                      </a:r>
                    </a:p>
                  </a:txBody>
                  <a:tcPr anchor="ctr"/>
                </a:tc>
                <a:tc>
                  <a:txBody>
                    <a:bodyPr/>
                    <a:lstStyle/>
                    <a:p>
                      <a:pPr marL="0" marR="0" indent="0" algn="ctr" defTabSz="342900" rtl="0" eaLnBrk="1" fontAlgn="auto" latinLnBrk="0" hangingPunct="1">
                        <a:lnSpc>
                          <a:spcPct val="100000"/>
                        </a:lnSpc>
                        <a:spcBef>
                          <a:spcPts val="0"/>
                        </a:spcBef>
                        <a:spcAft>
                          <a:spcPts val="0"/>
                        </a:spcAft>
                        <a:buClrTx/>
                        <a:buSzTx/>
                        <a:buFontTx/>
                        <a:buNone/>
                        <a:tabLst/>
                        <a:defRPr/>
                      </a:pPr>
                      <a:r>
                        <a:rPr lang="en-GB" sz="900" kern="1200" dirty="0" smtClean="0">
                          <a:solidFill>
                            <a:schemeClr val="accent1"/>
                          </a:solidFill>
                          <a:latin typeface="+mn-lt"/>
                          <a:ea typeface="+mn-ea"/>
                          <a:cs typeface="+mn-cs"/>
                        </a:rPr>
                        <a:t>21%/31%/43%</a:t>
                      </a:r>
                    </a:p>
                  </a:txBody>
                  <a:tcPr anchor="ctr"/>
                </a:tc>
                <a:tc>
                  <a:txBody>
                    <a:bodyPr/>
                    <a:lstStyle/>
                    <a:p>
                      <a:pPr marL="0" algn="ctr" defTabSz="342900" rtl="0" eaLnBrk="1" latinLnBrk="0" hangingPunct="1"/>
                      <a:r>
                        <a:rPr lang="en-GB" sz="900" kern="1200" dirty="0" smtClean="0">
                          <a:solidFill>
                            <a:schemeClr val="accent1"/>
                          </a:solidFill>
                          <a:latin typeface="+mn-lt"/>
                          <a:ea typeface="+mn-ea"/>
                          <a:cs typeface="+mn-cs"/>
                        </a:rPr>
                        <a:t>+7*/+2/0</a:t>
                      </a:r>
                      <a:endParaRPr lang="en-GB" sz="900" kern="1200" dirty="0">
                        <a:solidFill>
                          <a:schemeClr val="accent1"/>
                        </a:solidFill>
                        <a:latin typeface="+mn-lt"/>
                        <a:ea typeface="+mn-ea"/>
                        <a:cs typeface="+mn-cs"/>
                      </a:endParaRPr>
                    </a:p>
                  </a:txBody>
                  <a:tcPr anchor="ctr"/>
                </a:tc>
                <a:extLst>
                  <a:ext uri="{0D108BD9-81ED-4DB2-BD59-A6C34878D82A}">
                    <a16:rowId xmlns:a16="http://schemas.microsoft.com/office/drawing/2014/main" val="897777214"/>
                  </a:ext>
                </a:extLst>
              </a:tr>
              <a:tr h="0">
                <a:tc>
                  <a:txBody>
                    <a:bodyPr/>
                    <a:lstStyle/>
                    <a:p>
                      <a:pPr marL="72000" marR="0" lvl="0" indent="0" algn="l" defTabSz="342900" rtl="0" eaLnBrk="1" fontAlgn="b" latinLnBrk="0" hangingPunct="1">
                        <a:lnSpc>
                          <a:spcPct val="150000"/>
                        </a:lnSpc>
                        <a:spcBef>
                          <a:spcPts val="0"/>
                        </a:spcBef>
                        <a:spcAft>
                          <a:spcPts val="0"/>
                        </a:spcAft>
                        <a:buClrTx/>
                        <a:buSzTx/>
                        <a:buFontTx/>
                        <a:buNone/>
                        <a:tabLst/>
                        <a:defRPr/>
                      </a:pPr>
                      <a:r>
                        <a:rPr lang="en-GB" sz="900" b="0" kern="1200" dirty="0">
                          <a:solidFill>
                            <a:schemeClr val="lt1"/>
                          </a:solidFill>
                          <a:latin typeface="+mn-lt"/>
                          <a:ea typeface="+mn-ea"/>
                          <a:cs typeface="+mn-cs"/>
                        </a:rPr>
                        <a:t>UK medium-term </a:t>
                      </a:r>
                      <a:r>
                        <a:rPr lang="en-GB" sz="900" b="0" kern="1200" baseline="0" dirty="0">
                          <a:solidFill>
                            <a:schemeClr val="lt1"/>
                          </a:solidFill>
                          <a:latin typeface="+mn-lt"/>
                          <a:ea typeface="+mn-ea"/>
                          <a:cs typeface="+mn-cs"/>
                        </a:rPr>
                        <a:t>holiday/short break confidence </a:t>
                      </a:r>
                      <a:r>
                        <a:rPr lang="en-GB" sz="900" b="0" kern="1200" baseline="0" dirty="0" smtClean="0">
                          <a:solidFill>
                            <a:schemeClr val="lt1"/>
                          </a:solidFill>
                          <a:latin typeface="+mn-lt"/>
                          <a:ea typeface="+mn-ea"/>
                          <a:cs typeface="+mn-cs"/>
                        </a:rPr>
                        <a:t>(Oct-Dec confident</a:t>
                      </a:r>
                      <a:r>
                        <a:rPr lang="en-GB" sz="900" b="0" kern="1200" baseline="0" dirty="0">
                          <a:solidFill>
                            <a:schemeClr val="lt1"/>
                          </a:solidFill>
                          <a:latin typeface="+mn-lt"/>
                          <a:ea typeface="+mn-ea"/>
                          <a:cs typeface="+mn-cs"/>
                        </a:rPr>
                        <a:t>)</a:t>
                      </a:r>
                      <a:endParaRPr lang="en-GB" sz="900" b="0" kern="1200" dirty="0">
                        <a:solidFill>
                          <a:schemeClr val="lt1"/>
                        </a:solidFill>
                        <a:latin typeface="+mn-lt"/>
                        <a:ea typeface="+mn-ea"/>
                        <a:cs typeface="+mn-cs"/>
                      </a:endParaRPr>
                    </a:p>
                  </a:txBody>
                  <a:tcPr marL="6350" marR="6350" marT="6350" marB="0" anchor="ctr"/>
                </a:tc>
                <a:tc>
                  <a:txBody>
                    <a:bodyPr/>
                    <a:lstStyle/>
                    <a:p>
                      <a:pPr marL="0" marR="0" indent="0" algn="ctr" defTabSz="342900" rtl="0" eaLnBrk="1" fontAlgn="auto" latinLnBrk="0" hangingPunct="1">
                        <a:lnSpc>
                          <a:spcPct val="100000"/>
                        </a:lnSpc>
                        <a:spcBef>
                          <a:spcPts val="0"/>
                        </a:spcBef>
                        <a:spcAft>
                          <a:spcPts val="0"/>
                        </a:spcAft>
                        <a:buClrTx/>
                        <a:buSzTx/>
                        <a:buFontTx/>
                        <a:buNone/>
                        <a:tabLst/>
                        <a:defRPr/>
                      </a:pPr>
                      <a:r>
                        <a:rPr lang="en-GB" sz="900" kern="1200" dirty="0" smtClean="0">
                          <a:solidFill>
                            <a:schemeClr val="accent1"/>
                          </a:solidFill>
                          <a:latin typeface="+mn-lt"/>
                          <a:ea typeface="+mn-ea"/>
                          <a:cs typeface="+mn-cs"/>
                        </a:rPr>
                        <a:t>54%</a:t>
                      </a:r>
                    </a:p>
                  </a:txBody>
                  <a:tcPr anchor="ctr"/>
                </a:tc>
                <a:tc>
                  <a:txBody>
                    <a:bodyPr/>
                    <a:lstStyle/>
                    <a:p>
                      <a:pPr marL="0" marR="0" indent="0" algn="ctr" defTabSz="342900" rtl="0" eaLnBrk="1" fontAlgn="auto" latinLnBrk="0" hangingPunct="1">
                        <a:lnSpc>
                          <a:spcPct val="100000"/>
                        </a:lnSpc>
                        <a:spcBef>
                          <a:spcPts val="0"/>
                        </a:spcBef>
                        <a:spcAft>
                          <a:spcPts val="0"/>
                        </a:spcAft>
                        <a:buClrTx/>
                        <a:buSzTx/>
                        <a:buFontTx/>
                        <a:buNone/>
                        <a:tabLst/>
                        <a:defRPr/>
                      </a:pPr>
                      <a:r>
                        <a:rPr lang="en-GB" sz="900" kern="1200" dirty="0" smtClean="0">
                          <a:solidFill>
                            <a:schemeClr val="accent1"/>
                          </a:solidFill>
                          <a:latin typeface="+mn-lt"/>
                          <a:ea typeface="+mn-ea"/>
                          <a:cs typeface="+mn-cs"/>
                        </a:rPr>
                        <a:t>52%</a:t>
                      </a:r>
                    </a:p>
                  </a:txBody>
                  <a:tcPr anchor="ctr"/>
                </a:tc>
                <a:tc>
                  <a:txBody>
                    <a:bodyPr/>
                    <a:lstStyle/>
                    <a:p>
                      <a:pPr marL="0" marR="0" indent="0" algn="ctr" defTabSz="342900" rtl="0" eaLnBrk="1" fontAlgn="auto" latinLnBrk="0" hangingPunct="1">
                        <a:lnSpc>
                          <a:spcPct val="100000"/>
                        </a:lnSpc>
                        <a:spcBef>
                          <a:spcPts val="0"/>
                        </a:spcBef>
                        <a:spcAft>
                          <a:spcPts val="0"/>
                        </a:spcAft>
                        <a:buClrTx/>
                        <a:buSzTx/>
                        <a:buFontTx/>
                        <a:buNone/>
                        <a:tabLst/>
                        <a:defRPr/>
                      </a:pPr>
                      <a:r>
                        <a:rPr lang="en-GB" sz="900" kern="1200" dirty="0" smtClean="0">
                          <a:solidFill>
                            <a:schemeClr val="accent1"/>
                          </a:solidFill>
                          <a:latin typeface="+mn-lt"/>
                          <a:ea typeface="+mn-ea"/>
                          <a:cs typeface="+mn-cs"/>
                        </a:rPr>
                        <a:t>-2</a:t>
                      </a:r>
                    </a:p>
                  </a:txBody>
                  <a:tcPr anchor="ctr"/>
                </a:tc>
                <a:extLst>
                  <a:ext uri="{0D108BD9-81ED-4DB2-BD59-A6C34878D82A}">
                    <a16:rowId xmlns:a16="http://schemas.microsoft.com/office/drawing/2014/main" val="562366056"/>
                  </a:ext>
                </a:extLst>
              </a:tr>
              <a:tr h="0">
                <a:tc>
                  <a:txBody>
                    <a:bodyPr/>
                    <a:lstStyle/>
                    <a:p>
                      <a:pPr marL="72000" lvl="0" algn="l" defTabSz="342900" rtl="0" eaLnBrk="1" fontAlgn="b" latinLnBrk="0" hangingPunct="1">
                        <a:lnSpc>
                          <a:spcPct val="150000"/>
                        </a:lnSpc>
                      </a:pPr>
                      <a:r>
                        <a:rPr lang="en-GB" sz="900" b="0" kern="1200" dirty="0">
                          <a:solidFill>
                            <a:schemeClr val="lt1"/>
                          </a:solidFill>
                          <a:latin typeface="+mn-lt"/>
                          <a:ea typeface="+mn-ea"/>
                          <a:cs typeface="+mn-cs"/>
                        </a:rPr>
                        <a:t>UK long-term </a:t>
                      </a:r>
                      <a:r>
                        <a:rPr lang="en-GB" sz="900" b="0" kern="1200" baseline="0" dirty="0">
                          <a:solidFill>
                            <a:schemeClr val="lt1"/>
                          </a:solidFill>
                          <a:latin typeface="+mn-lt"/>
                          <a:ea typeface="+mn-ea"/>
                          <a:cs typeface="+mn-cs"/>
                        </a:rPr>
                        <a:t>holiday/short break confidence (Jan 2021 onwards </a:t>
                      </a:r>
                      <a:r>
                        <a:rPr lang="en-GB" sz="900" b="0" kern="1200" baseline="0" dirty="0" smtClean="0">
                          <a:solidFill>
                            <a:schemeClr val="lt1"/>
                          </a:solidFill>
                          <a:latin typeface="+mn-lt"/>
                          <a:ea typeface="+mn-ea"/>
                          <a:cs typeface="+mn-cs"/>
                        </a:rPr>
                        <a:t>confident</a:t>
                      </a:r>
                      <a:r>
                        <a:rPr lang="en-GB" sz="900" b="0" kern="1200" baseline="0" dirty="0">
                          <a:solidFill>
                            <a:schemeClr val="lt1"/>
                          </a:solidFill>
                          <a:latin typeface="+mn-lt"/>
                          <a:ea typeface="+mn-ea"/>
                          <a:cs typeface="+mn-cs"/>
                        </a:rPr>
                        <a:t>)</a:t>
                      </a:r>
                      <a:endParaRPr lang="en-GB" sz="900" b="0" kern="1200" dirty="0">
                        <a:solidFill>
                          <a:schemeClr val="lt1"/>
                        </a:solidFill>
                        <a:latin typeface="+mn-lt"/>
                        <a:ea typeface="+mn-ea"/>
                        <a:cs typeface="+mn-cs"/>
                      </a:endParaRPr>
                    </a:p>
                  </a:txBody>
                  <a:tcPr marL="6350" marR="6350" marT="6350" marB="0" anchor="ctr"/>
                </a:tc>
                <a:tc>
                  <a:txBody>
                    <a:bodyPr/>
                    <a:lstStyle/>
                    <a:p>
                      <a:pPr marL="0" algn="ctr" defTabSz="342900" rtl="0" eaLnBrk="1" latinLnBrk="0" hangingPunct="1"/>
                      <a:r>
                        <a:rPr lang="en-GB" sz="900" kern="1200" dirty="0" smtClean="0">
                          <a:solidFill>
                            <a:schemeClr val="accent1"/>
                          </a:solidFill>
                          <a:latin typeface="+mn-lt"/>
                          <a:ea typeface="+mn-ea"/>
                          <a:cs typeface="+mn-cs"/>
                        </a:rPr>
                        <a:t>71%</a:t>
                      </a:r>
                      <a:endParaRPr lang="en-GB" sz="900" kern="1200" dirty="0">
                        <a:solidFill>
                          <a:schemeClr val="accent1"/>
                        </a:solidFill>
                        <a:latin typeface="+mn-lt"/>
                        <a:ea typeface="+mn-ea"/>
                        <a:cs typeface="+mn-cs"/>
                      </a:endParaRPr>
                    </a:p>
                  </a:txBody>
                  <a:tcPr anchor="ctr"/>
                </a:tc>
                <a:tc>
                  <a:txBody>
                    <a:bodyPr/>
                    <a:lstStyle/>
                    <a:p>
                      <a:pPr marL="0" algn="ctr" defTabSz="342900" rtl="0" eaLnBrk="1" latinLnBrk="0" hangingPunct="1"/>
                      <a:r>
                        <a:rPr lang="en-GB" sz="900" kern="1200" dirty="0" smtClean="0">
                          <a:solidFill>
                            <a:schemeClr val="accent1"/>
                          </a:solidFill>
                          <a:latin typeface="+mn-lt"/>
                          <a:ea typeface="+mn-ea"/>
                          <a:cs typeface="+mn-cs"/>
                        </a:rPr>
                        <a:t>69%</a:t>
                      </a:r>
                      <a:endParaRPr lang="en-GB" sz="900" kern="1200" dirty="0">
                        <a:solidFill>
                          <a:schemeClr val="accent1"/>
                        </a:solidFill>
                        <a:latin typeface="+mn-lt"/>
                        <a:ea typeface="+mn-ea"/>
                        <a:cs typeface="+mn-cs"/>
                      </a:endParaRPr>
                    </a:p>
                  </a:txBody>
                  <a:tcPr anchor="ctr"/>
                </a:tc>
                <a:tc>
                  <a:txBody>
                    <a:bodyPr/>
                    <a:lstStyle/>
                    <a:p>
                      <a:pPr marL="0" algn="ctr" defTabSz="342900" rtl="0" eaLnBrk="1" latinLnBrk="0" hangingPunct="1"/>
                      <a:r>
                        <a:rPr lang="en-GB" sz="900" kern="1200" dirty="0" smtClean="0">
                          <a:solidFill>
                            <a:schemeClr val="accent1"/>
                          </a:solidFill>
                          <a:latin typeface="+mn-lt"/>
                          <a:ea typeface="+mn-ea"/>
                          <a:cs typeface="+mn-cs"/>
                        </a:rPr>
                        <a:t>-2</a:t>
                      </a:r>
                      <a:endParaRPr lang="en-GB" sz="900" kern="1200" dirty="0">
                        <a:solidFill>
                          <a:schemeClr val="accent1"/>
                        </a:solidFill>
                        <a:latin typeface="+mn-lt"/>
                        <a:ea typeface="+mn-ea"/>
                        <a:cs typeface="+mn-cs"/>
                      </a:endParaRPr>
                    </a:p>
                  </a:txBody>
                  <a:tcPr anchor="ctr"/>
                </a:tc>
                <a:extLst>
                  <a:ext uri="{0D108BD9-81ED-4DB2-BD59-A6C34878D82A}">
                    <a16:rowId xmlns:a16="http://schemas.microsoft.com/office/drawing/2014/main" val="3946848108"/>
                  </a:ext>
                </a:extLst>
              </a:tr>
              <a:tr h="0">
                <a:tc>
                  <a:txBody>
                    <a:bodyPr/>
                    <a:lstStyle/>
                    <a:p>
                      <a:pPr marL="72000" lvl="0" algn="l" defTabSz="342900" rtl="0" eaLnBrk="1" fontAlgn="b" latinLnBrk="0" hangingPunct="1">
                        <a:lnSpc>
                          <a:spcPct val="150000"/>
                        </a:lnSpc>
                      </a:pPr>
                      <a:r>
                        <a:rPr lang="en-GB" sz="900" b="0" kern="1200" baseline="0" dirty="0">
                          <a:solidFill>
                            <a:schemeClr val="lt1"/>
                          </a:solidFill>
                          <a:latin typeface="+mn-lt"/>
                          <a:ea typeface="+mn-ea"/>
                          <a:cs typeface="+mn-cs"/>
                        </a:rPr>
                        <a:t>Proportion going on a UK short break </a:t>
                      </a:r>
                      <a:r>
                        <a:rPr lang="en-GB" sz="900" b="0" i="1" kern="1200" baseline="0" dirty="0">
                          <a:solidFill>
                            <a:schemeClr val="lt1"/>
                          </a:solidFill>
                          <a:latin typeface="+mn-lt"/>
                          <a:ea typeface="+mn-ea"/>
                          <a:cs typeface="+mn-cs"/>
                        </a:rPr>
                        <a:t>or</a:t>
                      </a:r>
                      <a:r>
                        <a:rPr lang="en-GB" sz="900" b="0" kern="1200" baseline="0" dirty="0">
                          <a:solidFill>
                            <a:schemeClr val="lt1"/>
                          </a:solidFill>
                          <a:latin typeface="+mn-lt"/>
                          <a:ea typeface="+mn-ea"/>
                          <a:cs typeface="+mn-cs"/>
                        </a:rPr>
                        <a:t> holiday between </a:t>
                      </a:r>
                      <a:r>
                        <a:rPr lang="en-GB" sz="900" b="0" kern="1200" baseline="0" dirty="0" smtClean="0">
                          <a:solidFill>
                            <a:schemeClr val="lt1"/>
                          </a:solidFill>
                          <a:latin typeface="+mn-lt"/>
                          <a:ea typeface="+mn-ea"/>
                          <a:cs typeface="+mn-cs"/>
                        </a:rPr>
                        <a:t>July-Sept</a:t>
                      </a:r>
                      <a:endParaRPr lang="en-GB" sz="900" b="0" kern="1200" dirty="0">
                        <a:solidFill>
                          <a:schemeClr val="lt1"/>
                        </a:solidFill>
                        <a:latin typeface="+mn-lt"/>
                        <a:ea typeface="+mn-ea"/>
                        <a:cs typeface="+mn-cs"/>
                      </a:endParaRPr>
                    </a:p>
                  </a:txBody>
                  <a:tcPr marL="6350" marR="6350" marT="6350" marB="0" anchor="ctr"/>
                </a:tc>
                <a:tc>
                  <a:txBody>
                    <a:bodyPr/>
                    <a:lstStyle/>
                    <a:p>
                      <a:pPr marL="0" algn="ctr" defTabSz="342900" rtl="0" eaLnBrk="1" latinLnBrk="0" hangingPunct="1"/>
                      <a:r>
                        <a:rPr lang="en-GB" sz="900" kern="1200" dirty="0" smtClean="0">
                          <a:solidFill>
                            <a:schemeClr val="accent1"/>
                          </a:solidFill>
                          <a:latin typeface="+mn-lt"/>
                          <a:ea typeface="+mn-ea"/>
                          <a:cs typeface="+mn-cs"/>
                        </a:rPr>
                        <a:t>24%</a:t>
                      </a:r>
                      <a:endParaRPr lang="en-GB" sz="900" kern="1200" dirty="0">
                        <a:solidFill>
                          <a:schemeClr val="accent1"/>
                        </a:solidFill>
                        <a:latin typeface="+mn-lt"/>
                        <a:ea typeface="+mn-ea"/>
                        <a:cs typeface="+mn-cs"/>
                      </a:endParaRPr>
                    </a:p>
                  </a:txBody>
                  <a:tcPr anchor="ctr"/>
                </a:tc>
                <a:tc>
                  <a:txBody>
                    <a:bodyPr/>
                    <a:lstStyle/>
                    <a:p>
                      <a:pPr marL="0" algn="ctr" defTabSz="342900" rtl="0" eaLnBrk="1" latinLnBrk="0" hangingPunct="1"/>
                      <a:r>
                        <a:rPr lang="en-GB" sz="900" kern="1200" dirty="0" smtClean="0">
                          <a:solidFill>
                            <a:schemeClr val="accent1"/>
                          </a:solidFill>
                          <a:latin typeface="+mn-lt"/>
                          <a:ea typeface="+mn-ea"/>
                          <a:cs typeface="+mn-cs"/>
                        </a:rPr>
                        <a:t>25%</a:t>
                      </a:r>
                      <a:endParaRPr lang="en-GB" sz="900" kern="1200" dirty="0">
                        <a:solidFill>
                          <a:schemeClr val="accent1"/>
                        </a:solidFill>
                        <a:latin typeface="+mn-lt"/>
                        <a:ea typeface="+mn-ea"/>
                        <a:cs typeface="+mn-cs"/>
                      </a:endParaRPr>
                    </a:p>
                  </a:txBody>
                  <a:tcPr anchor="ctr"/>
                </a:tc>
                <a:tc>
                  <a:txBody>
                    <a:bodyPr/>
                    <a:lstStyle/>
                    <a:p>
                      <a:pPr marL="0" algn="ctr" defTabSz="342900" rtl="0" eaLnBrk="1" latinLnBrk="0" hangingPunct="1"/>
                      <a:r>
                        <a:rPr lang="en-GB" sz="900" kern="1200" dirty="0" smtClean="0">
                          <a:solidFill>
                            <a:schemeClr val="accent1"/>
                          </a:solidFill>
                          <a:latin typeface="+mn-lt"/>
                          <a:ea typeface="+mn-ea"/>
                          <a:cs typeface="+mn-cs"/>
                        </a:rPr>
                        <a:t>+1</a:t>
                      </a:r>
                      <a:endParaRPr lang="en-GB" sz="900" kern="1200" dirty="0">
                        <a:solidFill>
                          <a:schemeClr val="accent1"/>
                        </a:solidFill>
                        <a:latin typeface="+mn-lt"/>
                        <a:ea typeface="+mn-ea"/>
                        <a:cs typeface="+mn-cs"/>
                      </a:endParaRPr>
                    </a:p>
                  </a:txBody>
                  <a:tcPr anchor="ctr"/>
                </a:tc>
                <a:extLst>
                  <a:ext uri="{0D108BD9-81ED-4DB2-BD59-A6C34878D82A}">
                    <a16:rowId xmlns:a16="http://schemas.microsoft.com/office/drawing/2014/main" val="3085130191"/>
                  </a:ext>
                </a:extLst>
              </a:tr>
              <a:tr h="0">
                <a:tc>
                  <a:txBody>
                    <a:bodyPr/>
                    <a:lstStyle/>
                    <a:p>
                      <a:pPr marL="72000" marR="0" lvl="0" indent="0" algn="l" defTabSz="342900" rtl="0" eaLnBrk="1" fontAlgn="b" latinLnBrk="0" hangingPunct="1">
                        <a:lnSpc>
                          <a:spcPct val="150000"/>
                        </a:lnSpc>
                        <a:spcBef>
                          <a:spcPts val="0"/>
                        </a:spcBef>
                        <a:spcAft>
                          <a:spcPts val="0"/>
                        </a:spcAft>
                        <a:buClrTx/>
                        <a:buSzTx/>
                        <a:buFontTx/>
                        <a:buNone/>
                        <a:tabLst/>
                        <a:defRPr/>
                      </a:pPr>
                      <a:r>
                        <a:rPr lang="en-GB" sz="900" b="0" kern="1200" baseline="0" dirty="0">
                          <a:solidFill>
                            <a:schemeClr val="lt1"/>
                          </a:solidFill>
                          <a:latin typeface="+mn-lt"/>
                          <a:ea typeface="+mn-ea"/>
                          <a:cs typeface="+mn-cs"/>
                        </a:rPr>
                        <a:t>Split between </a:t>
                      </a:r>
                      <a:r>
                        <a:rPr lang="en-GB" sz="900" b="0" u="sng" kern="1200" baseline="0" dirty="0">
                          <a:solidFill>
                            <a:schemeClr val="lt1"/>
                          </a:solidFill>
                          <a:latin typeface="+mn-lt"/>
                          <a:ea typeface="+mn-ea"/>
                          <a:cs typeface="+mn-cs"/>
                        </a:rPr>
                        <a:t>holiday</a:t>
                      </a:r>
                      <a:r>
                        <a:rPr lang="en-GB" sz="900" b="0" kern="1200" baseline="0" dirty="0">
                          <a:solidFill>
                            <a:schemeClr val="lt1"/>
                          </a:solidFill>
                          <a:latin typeface="+mn-lt"/>
                          <a:ea typeface="+mn-ea"/>
                          <a:cs typeface="+mn-cs"/>
                        </a:rPr>
                        <a:t> / </a:t>
                      </a:r>
                      <a:r>
                        <a:rPr lang="en-GB" sz="900" b="0" u="sng" kern="1200" baseline="0" dirty="0">
                          <a:solidFill>
                            <a:schemeClr val="lt1"/>
                          </a:solidFill>
                          <a:latin typeface="+mn-lt"/>
                          <a:ea typeface="+mn-ea"/>
                          <a:cs typeface="+mn-cs"/>
                        </a:rPr>
                        <a:t>short break / don’t know </a:t>
                      </a:r>
                      <a:r>
                        <a:rPr lang="en-GB" sz="900" b="0" u="none" kern="1200" baseline="0" dirty="0">
                          <a:solidFill>
                            <a:schemeClr val="lt1"/>
                          </a:solidFill>
                          <a:latin typeface="+mn-lt"/>
                          <a:ea typeface="+mn-ea"/>
                          <a:cs typeface="+mn-cs"/>
                        </a:rPr>
                        <a:t>for next trip </a:t>
                      </a:r>
                      <a:r>
                        <a:rPr lang="en-GB" sz="900" b="0" kern="1200" baseline="0" dirty="0">
                          <a:solidFill>
                            <a:schemeClr val="lt1"/>
                          </a:solidFill>
                          <a:latin typeface="+mn-lt"/>
                          <a:ea typeface="+mn-ea"/>
                          <a:cs typeface="+mn-cs"/>
                        </a:rPr>
                        <a:t>between </a:t>
                      </a:r>
                      <a:r>
                        <a:rPr lang="en-GB" sz="900" b="0" kern="1200" baseline="0" dirty="0" smtClean="0">
                          <a:solidFill>
                            <a:schemeClr val="lt1"/>
                          </a:solidFill>
                          <a:latin typeface="+mn-lt"/>
                          <a:ea typeface="+mn-ea"/>
                          <a:cs typeface="+mn-cs"/>
                        </a:rPr>
                        <a:t>July-Sept </a:t>
                      </a:r>
                      <a:endParaRPr lang="en-GB" sz="900" b="0" kern="1200" dirty="0">
                        <a:solidFill>
                          <a:schemeClr val="lt1"/>
                        </a:solidFill>
                        <a:latin typeface="+mn-lt"/>
                        <a:ea typeface="+mn-ea"/>
                        <a:cs typeface="+mn-cs"/>
                      </a:endParaRPr>
                    </a:p>
                  </a:txBody>
                  <a:tcPr marL="6350" marR="6350" marT="6350" marB="0" anchor="ctr"/>
                </a:tc>
                <a:tc>
                  <a:txBody>
                    <a:bodyPr/>
                    <a:lstStyle/>
                    <a:p>
                      <a:pPr marL="0" algn="ctr" defTabSz="342900" rtl="0" eaLnBrk="1" latinLnBrk="0" hangingPunct="1"/>
                      <a:r>
                        <a:rPr lang="en-GB" sz="900" kern="1200" dirty="0" smtClean="0">
                          <a:solidFill>
                            <a:schemeClr val="accent1"/>
                          </a:solidFill>
                          <a:latin typeface="+mn-lt"/>
                          <a:ea typeface="+mn-ea"/>
                          <a:cs typeface="+mn-cs"/>
                        </a:rPr>
                        <a:t>41%/52%/6%</a:t>
                      </a:r>
                      <a:endParaRPr lang="en-GB" sz="900" kern="1200" dirty="0">
                        <a:solidFill>
                          <a:schemeClr val="accent1"/>
                        </a:solidFill>
                        <a:latin typeface="+mn-lt"/>
                        <a:ea typeface="+mn-ea"/>
                        <a:cs typeface="+mn-cs"/>
                      </a:endParaRPr>
                    </a:p>
                  </a:txBody>
                  <a:tcPr anchor="ctr"/>
                </a:tc>
                <a:tc>
                  <a:txBody>
                    <a:bodyPr/>
                    <a:lstStyle/>
                    <a:p>
                      <a:pPr marL="0" algn="ctr" defTabSz="342900" rtl="0" eaLnBrk="1" latinLnBrk="0" hangingPunct="1"/>
                      <a:r>
                        <a:rPr lang="en-GB" sz="900" kern="1200" dirty="0" smtClean="0">
                          <a:solidFill>
                            <a:schemeClr val="accent1"/>
                          </a:solidFill>
                          <a:latin typeface="+mn-lt"/>
                          <a:ea typeface="+mn-ea"/>
                          <a:cs typeface="+mn-cs"/>
                        </a:rPr>
                        <a:t>46%/49%/6%</a:t>
                      </a:r>
                      <a:endParaRPr lang="en-GB" sz="900" kern="1200" dirty="0">
                        <a:solidFill>
                          <a:schemeClr val="accent1"/>
                        </a:solidFill>
                        <a:latin typeface="+mn-lt"/>
                        <a:ea typeface="+mn-ea"/>
                        <a:cs typeface="+mn-cs"/>
                      </a:endParaRPr>
                    </a:p>
                  </a:txBody>
                  <a:tcPr anchor="ctr"/>
                </a:tc>
                <a:tc>
                  <a:txBody>
                    <a:bodyPr/>
                    <a:lstStyle/>
                    <a:p>
                      <a:pPr marL="0" algn="ctr" defTabSz="342900" rtl="0" eaLnBrk="1" latinLnBrk="0" hangingPunct="1"/>
                      <a:r>
                        <a:rPr lang="en-GB" sz="900" kern="1200" dirty="0" smtClean="0">
                          <a:solidFill>
                            <a:schemeClr val="accent1"/>
                          </a:solidFill>
                          <a:latin typeface="+mn-lt"/>
                          <a:ea typeface="+mn-ea"/>
                          <a:cs typeface="+mn-cs"/>
                        </a:rPr>
                        <a:t>+5*/-3/0</a:t>
                      </a:r>
                      <a:endParaRPr lang="en-GB" sz="900" kern="1200" dirty="0">
                        <a:solidFill>
                          <a:schemeClr val="accent1"/>
                        </a:solidFill>
                        <a:latin typeface="+mn-lt"/>
                        <a:ea typeface="+mn-ea"/>
                        <a:cs typeface="+mn-cs"/>
                      </a:endParaRPr>
                    </a:p>
                  </a:txBody>
                  <a:tcPr anchor="ctr"/>
                </a:tc>
                <a:extLst>
                  <a:ext uri="{0D108BD9-81ED-4DB2-BD59-A6C34878D82A}">
                    <a16:rowId xmlns:a16="http://schemas.microsoft.com/office/drawing/2014/main" val="121302452"/>
                  </a:ext>
                </a:extLst>
              </a:tr>
            </a:tbl>
          </a:graphicData>
        </a:graphic>
      </p:graphicFrame>
      <p:pic>
        <p:nvPicPr>
          <p:cNvPr id="10" name="Picture 9">
            <a:extLst>
              <a:ext uri="{FF2B5EF4-FFF2-40B4-BE49-F238E27FC236}">
                <a16:creationId xmlns:a16="http://schemas.microsoft.com/office/drawing/2014/main" id="{1B00DEF9-83A9-3248-8A46-72F522176FDC}"/>
              </a:ext>
            </a:extLst>
          </p:cNvPr>
          <p:cNvPicPr>
            <a:picLocks noChangeAspect="1"/>
          </p:cNvPicPr>
          <p:nvPr/>
        </p:nvPicPr>
        <p:blipFill>
          <a:blip r:embed="rId2"/>
          <a:stretch>
            <a:fillRect/>
          </a:stretch>
        </p:blipFill>
        <p:spPr>
          <a:xfrm>
            <a:off x="2091655" y="296066"/>
            <a:ext cx="759496" cy="303271"/>
          </a:xfrm>
          <a:prstGeom prst="rect">
            <a:avLst/>
          </a:prstGeom>
        </p:spPr>
      </p:pic>
      <p:sp>
        <p:nvSpPr>
          <p:cNvPr id="6" name="Rectangle 5"/>
          <p:cNvSpPr/>
          <p:nvPr/>
        </p:nvSpPr>
        <p:spPr>
          <a:xfrm>
            <a:off x="6226151" y="1048702"/>
            <a:ext cx="2728632" cy="215444"/>
          </a:xfrm>
          <a:prstGeom prst="rect">
            <a:avLst/>
          </a:prstGeom>
        </p:spPr>
        <p:txBody>
          <a:bodyPr wrap="none">
            <a:spAutoFit/>
          </a:bodyPr>
          <a:lstStyle/>
          <a:p>
            <a:r>
              <a:rPr lang="en-GB" sz="800" b="1" dirty="0" smtClean="0">
                <a:solidFill>
                  <a:srgbClr val="C00000"/>
                </a:solidFill>
                <a:latin typeface="Arial"/>
                <a:cs typeface="Arial"/>
              </a:rPr>
              <a:t>* Represents </a:t>
            </a:r>
            <a:r>
              <a:rPr lang="en-GB" sz="800" b="1" dirty="0">
                <a:solidFill>
                  <a:srgbClr val="C00000"/>
                </a:solidFill>
                <a:latin typeface="Arial"/>
                <a:cs typeface="Arial"/>
              </a:rPr>
              <a:t>a significant change on previous week</a:t>
            </a:r>
            <a:endParaRPr lang="en-GB" dirty="0"/>
          </a:p>
        </p:txBody>
      </p:sp>
    </p:spTree>
    <p:extLst>
      <p:ext uri="{BB962C8B-B14F-4D97-AF65-F5344CB8AC3E}">
        <p14:creationId xmlns:p14="http://schemas.microsoft.com/office/powerpoint/2010/main" val="3457596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250" y="663696"/>
            <a:ext cx="8454563" cy="419101"/>
          </a:xfrm>
        </p:spPr>
        <p:txBody>
          <a:bodyPr/>
          <a:lstStyle/>
          <a:p>
            <a:r>
              <a:rPr lang="en-GB" sz="2000" dirty="0" smtClean="0"/>
              <a:t>Week </a:t>
            </a:r>
            <a:r>
              <a:rPr lang="en-GB" sz="2000" dirty="0"/>
              <a:t>7</a:t>
            </a:r>
            <a:r>
              <a:rPr lang="en-GB" sz="2000" dirty="0" smtClean="0"/>
              <a:t>: Scorecard of Key Metrics (2)</a:t>
            </a:r>
            <a:endParaRPr lang="en-GB" sz="2000" dirty="0"/>
          </a:p>
        </p:txBody>
      </p:sp>
      <p:graphicFrame>
        <p:nvGraphicFramePr>
          <p:cNvPr id="22" name="Table Placeholder 18" descr="Top Line measures across Covid-19 tracker study comparing weekly measures vs. previous week." title="Table 2. Top line Metrics – General short break and holiday intentions"/>
          <p:cNvGraphicFramePr>
            <a:graphicFrameLocks/>
          </p:cNvGraphicFramePr>
          <p:nvPr>
            <p:extLst>
              <p:ext uri="{D42A27DB-BD31-4B8C-83A1-F6EECF244321}">
                <p14:modId xmlns:p14="http://schemas.microsoft.com/office/powerpoint/2010/main" val="2710235925"/>
              </p:ext>
            </p:extLst>
          </p:nvPr>
        </p:nvGraphicFramePr>
        <p:xfrm>
          <a:off x="231240" y="3076247"/>
          <a:ext cx="8723544" cy="960120"/>
        </p:xfrm>
        <a:graphic>
          <a:graphicData uri="http://schemas.openxmlformats.org/drawingml/2006/table">
            <a:tbl>
              <a:tblPr firstRow="1" firstCol="1" bandRow="1">
                <a:tableStyleId>{5C22544A-7EE6-4342-B048-85BDC9FD1C3A}</a:tableStyleId>
              </a:tblPr>
              <a:tblGrid>
                <a:gridCol w="3959742">
                  <a:extLst>
                    <a:ext uri="{9D8B030D-6E8A-4147-A177-3AD203B41FA5}">
                      <a16:colId xmlns:a16="http://schemas.microsoft.com/office/drawing/2014/main" val="351408850"/>
                    </a:ext>
                  </a:extLst>
                </a:gridCol>
                <a:gridCol w="2093457">
                  <a:extLst>
                    <a:ext uri="{9D8B030D-6E8A-4147-A177-3AD203B41FA5}">
                      <a16:colId xmlns:a16="http://schemas.microsoft.com/office/drawing/2014/main" val="4243136657"/>
                    </a:ext>
                  </a:extLst>
                </a:gridCol>
                <a:gridCol w="1973082">
                  <a:extLst>
                    <a:ext uri="{9D8B030D-6E8A-4147-A177-3AD203B41FA5}">
                      <a16:colId xmlns:a16="http://schemas.microsoft.com/office/drawing/2014/main" val="1520008347"/>
                    </a:ext>
                  </a:extLst>
                </a:gridCol>
                <a:gridCol w="697263">
                  <a:extLst>
                    <a:ext uri="{9D8B030D-6E8A-4147-A177-3AD203B41FA5}">
                      <a16:colId xmlns:a16="http://schemas.microsoft.com/office/drawing/2014/main" val="2985509551"/>
                    </a:ext>
                  </a:extLst>
                </a:gridCol>
              </a:tblGrid>
              <a:tr h="0">
                <a:tc>
                  <a:txBody>
                    <a:bodyPr/>
                    <a:lstStyle/>
                    <a:p>
                      <a:r>
                        <a:rPr lang="en-GB" sz="900" u="sng" dirty="0" smtClean="0"/>
                        <a:t>Key Metrics</a:t>
                      </a:r>
                      <a:endParaRPr lang="en-GB" sz="900" u="sng" dirty="0"/>
                    </a:p>
                  </a:txBody>
                  <a:tcPr/>
                </a:tc>
                <a:tc>
                  <a:txBody>
                    <a:bodyPr/>
                    <a:lstStyle/>
                    <a:p>
                      <a:pPr algn="ctr"/>
                      <a:r>
                        <a:rPr lang="en-GB" sz="900" dirty="0" smtClean="0"/>
                        <a:t>Week</a:t>
                      </a:r>
                      <a:r>
                        <a:rPr lang="en-GB" sz="900" baseline="0" dirty="0" smtClean="0"/>
                        <a:t> 6</a:t>
                      </a:r>
                      <a:endParaRPr lang="en-GB" sz="900" dirty="0"/>
                    </a:p>
                  </a:txBody>
                  <a:tcPr/>
                </a:tc>
                <a:tc>
                  <a:txBody>
                    <a:bodyPr/>
                    <a:lstStyle/>
                    <a:p>
                      <a:pPr algn="ctr"/>
                      <a:r>
                        <a:rPr lang="en-GB" sz="900" dirty="0" smtClean="0"/>
                        <a:t>Week</a:t>
                      </a:r>
                      <a:r>
                        <a:rPr lang="en-GB" sz="900" baseline="0" dirty="0" smtClean="0"/>
                        <a:t> 7</a:t>
                      </a:r>
                      <a:endParaRPr lang="en-GB" sz="900" dirty="0"/>
                    </a:p>
                  </a:txBody>
                  <a:tcPr/>
                </a:tc>
                <a:tc>
                  <a:txBody>
                    <a:bodyPr/>
                    <a:lstStyle/>
                    <a:p>
                      <a:pPr marL="0" marR="0" indent="0" algn="ctr" defTabSz="342900" rtl="0" eaLnBrk="1" fontAlgn="auto" latinLnBrk="0" hangingPunct="1">
                        <a:lnSpc>
                          <a:spcPct val="100000"/>
                        </a:lnSpc>
                        <a:spcBef>
                          <a:spcPts val="0"/>
                        </a:spcBef>
                        <a:spcAft>
                          <a:spcPts val="0"/>
                        </a:spcAft>
                        <a:buClrTx/>
                        <a:buSzTx/>
                        <a:buFontTx/>
                        <a:buNone/>
                        <a:tabLst/>
                        <a:defRPr/>
                      </a:pPr>
                      <a:r>
                        <a:rPr lang="en-GB" sz="900" dirty="0" smtClean="0"/>
                        <a:t>Weekly</a:t>
                      </a:r>
                      <a:r>
                        <a:rPr lang="en-GB" sz="900" baseline="0" dirty="0" smtClean="0"/>
                        <a:t> Shift</a:t>
                      </a:r>
                      <a:endParaRPr lang="en-GB" sz="900" dirty="0" smtClean="0"/>
                    </a:p>
                  </a:txBody>
                  <a:tcPr/>
                </a:tc>
                <a:extLst>
                  <a:ext uri="{0D108BD9-81ED-4DB2-BD59-A6C34878D82A}">
                    <a16:rowId xmlns:a16="http://schemas.microsoft.com/office/drawing/2014/main" val="2951315555"/>
                  </a:ext>
                </a:extLst>
              </a:tr>
              <a:tr h="0">
                <a:tc>
                  <a:txBody>
                    <a:bodyPr/>
                    <a:lstStyle/>
                    <a:p>
                      <a:pPr marL="108000" marR="0" lvl="1" indent="0" algn="l" defTabSz="342900" rtl="0" eaLnBrk="1" fontAlgn="b" latinLnBrk="0" hangingPunct="1">
                        <a:lnSpc>
                          <a:spcPct val="150000"/>
                        </a:lnSpc>
                        <a:spcBef>
                          <a:spcPts val="0"/>
                        </a:spcBef>
                        <a:spcAft>
                          <a:spcPts val="0"/>
                        </a:spcAft>
                        <a:buClrTx/>
                        <a:buSzTx/>
                        <a:buFontTx/>
                        <a:buNone/>
                        <a:tabLst/>
                        <a:defRPr/>
                      </a:pPr>
                      <a:r>
                        <a:rPr lang="en-GB" sz="900" b="0" kern="1200" dirty="0">
                          <a:solidFill>
                            <a:schemeClr val="lt1"/>
                          </a:solidFill>
                          <a:latin typeface="+mn-lt"/>
                          <a:ea typeface="+mn-ea"/>
                          <a:cs typeface="+mn-cs"/>
                        </a:rPr>
                        <a:t>Place/activity</a:t>
                      </a:r>
                      <a:r>
                        <a:rPr lang="en-GB" sz="900" b="0" kern="1200" baseline="0" dirty="0">
                          <a:solidFill>
                            <a:schemeClr val="lt1"/>
                          </a:solidFill>
                          <a:latin typeface="+mn-lt"/>
                          <a:ea typeface="+mn-ea"/>
                          <a:cs typeface="+mn-cs"/>
                        </a:rPr>
                        <a:t> generating highest engagement compared to normal</a:t>
                      </a:r>
                      <a:endParaRPr lang="en-GB" sz="900" b="0" kern="1200" dirty="0">
                        <a:solidFill>
                          <a:schemeClr val="lt1"/>
                        </a:solidFill>
                        <a:latin typeface="+mn-lt"/>
                        <a:ea typeface="+mn-ea"/>
                        <a:cs typeface="+mn-cs"/>
                      </a:endParaRPr>
                    </a:p>
                  </a:txBody>
                  <a:tcPr marL="6350" marR="6350" marT="6350" marB="0" anchor="ctr"/>
                </a:tc>
                <a:tc>
                  <a:txBody>
                    <a:bodyPr/>
                    <a:lstStyle/>
                    <a:p>
                      <a:pPr algn="ctr"/>
                      <a:r>
                        <a:rPr lang="en-GB" sz="900" dirty="0" smtClean="0">
                          <a:solidFill>
                            <a:srgbClr val="120742"/>
                          </a:solidFill>
                        </a:rPr>
                        <a:t>Outdoor areas</a:t>
                      </a:r>
                      <a:endParaRPr lang="en-GB" sz="900" dirty="0">
                        <a:solidFill>
                          <a:srgbClr val="120742"/>
                        </a:solidFill>
                      </a:endParaRPr>
                    </a:p>
                  </a:txBody>
                  <a:tcPr anchor="ctr"/>
                </a:tc>
                <a:tc>
                  <a:txBody>
                    <a:bodyPr/>
                    <a:lstStyle/>
                    <a:p>
                      <a:pPr marL="0" algn="ctr" defTabSz="342900" rtl="0" eaLnBrk="1" latinLnBrk="0" hangingPunct="1"/>
                      <a:r>
                        <a:rPr lang="en-GB" sz="900" kern="1200" dirty="0" smtClean="0">
                          <a:solidFill>
                            <a:srgbClr val="120742"/>
                          </a:solidFill>
                          <a:latin typeface="+mn-lt"/>
                          <a:ea typeface="+mn-ea"/>
                          <a:cs typeface="+mn-cs"/>
                        </a:rPr>
                        <a:t>Outdoor areas</a:t>
                      </a:r>
                      <a:endParaRPr lang="en-GB" sz="900" kern="1200" dirty="0">
                        <a:solidFill>
                          <a:srgbClr val="120742"/>
                        </a:solidFill>
                        <a:latin typeface="+mn-lt"/>
                        <a:ea typeface="+mn-ea"/>
                        <a:cs typeface="+mn-cs"/>
                      </a:endParaRPr>
                    </a:p>
                  </a:txBody>
                  <a:tcPr anchor="ctr"/>
                </a:tc>
                <a:tc>
                  <a:txBody>
                    <a:bodyPr/>
                    <a:lstStyle/>
                    <a:p>
                      <a:pPr marL="0" marR="0" indent="0" algn="ctr" defTabSz="342900" rtl="0" eaLnBrk="1" fontAlgn="auto" latinLnBrk="0" hangingPunct="1">
                        <a:lnSpc>
                          <a:spcPct val="100000"/>
                        </a:lnSpc>
                        <a:spcBef>
                          <a:spcPts val="0"/>
                        </a:spcBef>
                        <a:spcAft>
                          <a:spcPts val="0"/>
                        </a:spcAft>
                        <a:buClrTx/>
                        <a:buSzTx/>
                        <a:buFontTx/>
                        <a:buNone/>
                        <a:tabLst/>
                        <a:defRPr/>
                      </a:pPr>
                      <a:r>
                        <a:rPr lang="en-GB" sz="900" kern="1200" dirty="0">
                          <a:solidFill>
                            <a:srgbClr val="120742"/>
                          </a:solidFill>
                          <a:latin typeface="+mn-lt"/>
                          <a:ea typeface="+mn-ea"/>
                          <a:cs typeface="+mn-cs"/>
                        </a:rPr>
                        <a:t>No </a:t>
                      </a:r>
                      <a:r>
                        <a:rPr lang="en-GB" sz="900" kern="1200" dirty="0" smtClean="0">
                          <a:solidFill>
                            <a:srgbClr val="120742"/>
                          </a:solidFill>
                          <a:latin typeface="+mn-lt"/>
                          <a:ea typeface="+mn-ea"/>
                          <a:cs typeface="+mn-cs"/>
                        </a:rPr>
                        <a:t>change</a:t>
                      </a:r>
                      <a:endParaRPr lang="en-GB" sz="900" kern="1200" dirty="0">
                        <a:solidFill>
                          <a:srgbClr val="120742"/>
                        </a:solidFill>
                        <a:latin typeface="+mn-lt"/>
                        <a:ea typeface="+mn-ea"/>
                        <a:cs typeface="+mn-cs"/>
                      </a:endParaRPr>
                    </a:p>
                  </a:txBody>
                  <a:tcPr anchor="ctr"/>
                </a:tc>
                <a:extLst>
                  <a:ext uri="{0D108BD9-81ED-4DB2-BD59-A6C34878D82A}">
                    <a16:rowId xmlns:a16="http://schemas.microsoft.com/office/drawing/2014/main" val="2667058798"/>
                  </a:ext>
                </a:extLst>
              </a:tr>
              <a:tr h="0">
                <a:tc>
                  <a:txBody>
                    <a:bodyPr/>
                    <a:lstStyle/>
                    <a:p>
                      <a:pPr marL="108000" marR="0" lvl="1" indent="0" algn="l" defTabSz="342900" rtl="0" eaLnBrk="1" fontAlgn="b" latinLnBrk="0" hangingPunct="1">
                        <a:lnSpc>
                          <a:spcPct val="150000"/>
                        </a:lnSpc>
                        <a:spcBef>
                          <a:spcPts val="0"/>
                        </a:spcBef>
                        <a:spcAft>
                          <a:spcPts val="0"/>
                        </a:spcAft>
                        <a:buClrTx/>
                        <a:buSzTx/>
                        <a:buFontTx/>
                        <a:buNone/>
                        <a:tabLst/>
                        <a:defRPr/>
                      </a:pPr>
                      <a:r>
                        <a:rPr lang="en-GB" sz="900" b="0" kern="1200" dirty="0">
                          <a:solidFill>
                            <a:schemeClr val="lt1"/>
                          </a:solidFill>
                          <a:latin typeface="+mn-lt"/>
                          <a:ea typeface="+mn-ea"/>
                          <a:cs typeface="+mn-cs"/>
                        </a:rPr>
                        <a:t>Place/activity generating lowest engagement compared to normal</a:t>
                      </a:r>
                    </a:p>
                  </a:txBody>
                  <a:tcPr marL="6350" marR="6350" marT="6350" marB="0" anchor="ctr"/>
                </a:tc>
                <a:tc>
                  <a:txBody>
                    <a:bodyPr/>
                    <a:lstStyle/>
                    <a:p>
                      <a:pPr algn="ctr"/>
                      <a:r>
                        <a:rPr lang="en-GB" sz="900" dirty="0" smtClean="0">
                          <a:solidFill>
                            <a:srgbClr val="120742"/>
                          </a:solidFill>
                        </a:rPr>
                        <a:t>Predominantly</a:t>
                      </a:r>
                      <a:r>
                        <a:rPr lang="en-GB" sz="900" baseline="0" dirty="0" smtClean="0">
                          <a:solidFill>
                            <a:srgbClr val="120742"/>
                          </a:solidFill>
                        </a:rPr>
                        <a:t> indoor or covered attractions</a:t>
                      </a:r>
                      <a:endParaRPr lang="en-GB" sz="900" dirty="0">
                        <a:solidFill>
                          <a:srgbClr val="120742"/>
                        </a:solidFill>
                      </a:endParaRPr>
                    </a:p>
                  </a:txBody>
                  <a:tcPr anchor="ctr"/>
                </a:tc>
                <a:tc>
                  <a:txBody>
                    <a:bodyPr/>
                    <a:lstStyle/>
                    <a:p>
                      <a:pPr marL="0" algn="ctr" defTabSz="342900" rtl="0" eaLnBrk="1" latinLnBrk="0" hangingPunct="1"/>
                      <a:r>
                        <a:rPr lang="en-GB" sz="900" kern="1200" dirty="0" smtClean="0">
                          <a:solidFill>
                            <a:srgbClr val="120742"/>
                          </a:solidFill>
                          <a:latin typeface="+mn-lt"/>
                          <a:ea typeface="+mn-ea"/>
                          <a:cs typeface="+mn-cs"/>
                        </a:rPr>
                        <a:t>Predominantly indoor or covered attractions</a:t>
                      </a:r>
                      <a:endParaRPr lang="en-GB" sz="900" kern="1200" dirty="0">
                        <a:solidFill>
                          <a:srgbClr val="120742"/>
                        </a:solidFill>
                        <a:latin typeface="+mn-lt"/>
                        <a:ea typeface="+mn-ea"/>
                        <a:cs typeface="+mn-cs"/>
                      </a:endParaRPr>
                    </a:p>
                  </a:txBody>
                  <a:tcPr anchor="ctr"/>
                </a:tc>
                <a:tc>
                  <a:txBody>
                    <a:bodyPr/>
                    <a:lstStyle/>
                    <a:p>
                      <a:pPr marL="0" marR="0" indent="0" algn="ctr" defTabSz="342900" rtl="0" eaLnBrk="1" fontAlgn="auto" latinLnBrk="0" hangingPunct="1">
                        <a:lnSpc>
                          <a:spcPct val="100000"/>
                        </a:lnSpc>
                        <a:spcBef>
                          <a:spcPts val="0"/>
                        </a:spcBef>
                        <a:spcAft>
                          <a:spcPts val="0"/>
                        </a:spcAft>
                        <a:buClrTx/>
                        <a:buSzTx/>
                        <a:buFontTx/>
                        <a:buNone/>
                        <a:tabLst/>
                        <a:defRPr/>
                      </a:pPr>
                      <a:r>
                        <a:rPr lang="en-GB" sz="900" kern="1200" dirty="0" smtClean="0">
                          <a:solidFill>
                            <a:srgbClr val="120742"/>
                          </a:solidFill>
                          <a:latin typeface="+mn-lt"/>
                          <a:ea typeface="+mn-ea"/>
                          <a:cs typeface="+mn-cs"/>
                        </a:rPr>
                        <a:t>No change</a:t>
                      </a:r>
                      <a:endParaRPr lang="en-GB" sz="900" kern="1200" dirty="0">
                        <a:solidFill>
                          <a:srgbClr val="120742"/>
                        </a:solidFill>
                        <a:latin typeface="+mn-lt"/>
                        <a:ea typeface="+mn-ea"/>
                        <a:cs typeface="+mn-cs"/>
                      </a:endParaRPr>
                    </a:p>
                  </a:txBody>
                  <a:tcPr anchor="ctr"/>
                </a:tc>
                <a:extLst>
                  <a:ext uri="{0D108BD9-81ED-4DB2-BD59-A6C34878D82A}">
                    <a16:rowId xmlns:a16="http://schemas.microsoft.com/office/drawing/2014/main" val="437997455"/>
                  </a:ext>
                </a:extLst>
              </a:tr>
            </a:tbl>
          </a:graphicData>
        </a:graphic>
      </p:graphicFrame>
      <p:pic>
        <p:nvPicPr>
          <p:cNvPr id="10" name="Picture 9">
            <a:extLst>
              <a:ext uri="{FF2B5EF4-FFF2-40B4-BE49-F238E27FC236}">
                <a16:creationId xmlns:a16="http://schemas.microsoft.com/office/drawing/2014/main" id="{1B00DEF9-83A9-3248-8A46-72F522176FDC}"/>
              </a:ext>
            </a:extLst>
          </p:cNvPr>
          <p:cNvPicPr>
            <a:picLocks noChangeAspect="1"/>
          </p:cNvPicPr>
          <p:nvPr/>
        </p:nvPicPr>
        <p:blipFill>
          <a:blip r:embed="rId2"/>
          <a:stretch>
            <a:fillRect/>
          </a:stretch>
        </p:blipFill>
        <p:spPr>
          <a:xfrm>
            <a:off x="2091655" y="296066"/>
            <a:ext cx="759496" cy="303271"/>
          </a:xfrm>
          <a:prstGeom prst="rect">
            <a:avLst/>
          </a:prstGeom>
        </p:spPr>
      </p:pic>
      <p:sp>
        <p:nvSpPr>
          <p:cNvPr id="11" name="Text Placeholder 19"/>
          <p:cNvSpPr>
            <a:spLocks noGrp="1"/>
          </p:cNvSpPr>
          <p:nvPr>
            <p:ph type="body" sz="quarter" idx="14"/>
          </p:nvPr>
        </p:nvSpPr>
        <p:spPr>
          <a:xfrm>
            <a:off x="166346" y="1181488"/>
            <a:ext cx="7936025" cy="178289"/>
          </a:xfrm>
        </p:spPr>
        <p:txBody>
          <a:bodyPr/>
          <a:lstStyle/>
          <a:p>
            <a:r>
              <a:rPr lang="en-GB" sz="800" dirty="0"/>
              <a:t>Table </a:t>
            </a:r>
            <a:r>
              <a:rPr lang="en-GB" sz="800" dirty="0" smtClean="0"/>
              <a:t>3. </a:t>
            </a:r>
            <a:r>
              <a:rPr lang="en-GB" sz="800" dirty="0"/>
              <a:t>Top line Metrics – Specific short break </a:t>
            </a:r>
            <a:r>
              <a:rPr lang="en-GB" sz="800" dirty="0" smtClean="0"/>
              <a:t>and </a:t>
            </a:r>
            <a:r>
              <a:rPr lang="en-GB" sz="800" dirty="0"/>
              <a:t>holiday plans</a:t>
            </a:r>
          </a:p>
          <a:p>
            <a:endParaRPr lang="en-GB" sz="800" dirty="0"/>
          </a:p>
          <a:p>
            <a:endParaRPr lang="en-GB" sz="800" dirty="0"/>
          </a:p>
        </p:txBody>
      </p:sp>
      <p:sp>
        <p:nvSpPr>
          <p:cNvPr id="12" name="Text Placeholder 19"/>
          <p:cNvSpPr>
            <a:spLocks noGrp="1"/>
          </p:cNvSpPr>
          <p:nvPr>
            <p:ph type="body" sz="quarter" idx="14"/>
          </p:nvPr>
        </p:nvSpPr>
        <p:spPr>
          <a:xfrm>
            <a:off x="166345" y="2861738"/>
            <a:ext cx="7936025" cy="178289"/>
          </a:xfrm>
        </p:spPr>
        <p:txBody>
          <a:bodyPr/>
          <a:lstStyle/>
          <a:p>
            <a:r>
              <a:rPr lang="en-GB" sz="800" dirty="0" smtClean="0"/>
              <a:t>Table 4. Top line Metrics </a:t>
            </a:r>
            <a:r>
              <a:rPr lang="en-GB" sz="800" dirty="0"/>
              <a:t>– Broader leisure activity</a:t>
            </a:r>
          </a:p>
          <a:p>
            <a:endParaRPr lang="en-GB" sz="800" dirty="0"/>
          </a:p>
          <a:p>
            <a:endParaRPr lang="en-GB" sz="800" dirty="0"/>
          </a:p>
        </p:txBody>
      </p:sp>
      <p:sp>
        <p:nvSpPr>
          <p:cNvPr id="15" name="Rectangle 14"/>
          <p:cNvSpPr/>
          <p:nvPr/>
        </p:nvSpPr>
        <p:spPr>
          <a:xfrm>
            <a:off x="6226151" y="1191904"/>
            <a:ext cx="2728632" cy="215444"/>
          </a:xfrm>
          <a:prstGeom prst="rect">
            <a:avLst/>
          </a:prstGeom>
        </p:spPr>
        <p:txBody>
          <a:bodyPr wrap="none">
            <a:spAutoFit/>
          </a:bodyPr>
          <a:lstStyle/>
          <a:p>
            <a:r>
              <a:rPr lang="en-GB" sz="800" b="1" dirty="0" smtClean="0">
                <a:solidFill>
                  <a:srgbClr val="C00000"/>
                </a:solidFill>
                <a:latin typeface="Arial"/>
                <a:cs typeface="Arial"/>
              </a:rPr>
              <a:t>* Represents </a:t>
            </a:r>
            <a:r>
              <a:rPr lang="en-GB" sz="800" b="1" dirty="0">
                <a:solidFill>
                  <a:srgbClr val="C00000"/>
                </a:solidFill>
                <a:latin typeface="Arial"/>
                <a:cs typeface="Arial"/>
              </a:rPr>
              <a:t>a significant change on previous week</a:t>
            </a:r>
            <a:endParaRPr lang="en-GB" dirty="0"/>
          </a:p>
        </p:txBody>
      </p:sp>
      <p:graphicFrame>
        <p:nvGraphicFramePr>
          <p:cNvPr id="13" name="Table Placeholder 18"/>
          <p:cNvGraphicFramePr>
            <a:graphicFrameLocks/>
          </p:cNvGraphicFramePr>
          <p:nvPr>
            <p:extLst>
              <p:ext uri="{D42A27DB-BD31-4B8C-83A1-F6EECF244321}">
                <p14:modId xmlns:p14="http://schemas.microsoft.com/office/powerpoint/2010/main" val="3275971335"/>
              </p:ext>
            </p:extLst>
          </p:nvPr>
        </p:nvGraphicFramePr>
        <p:xfrm>
          <a:off x="231239" y="1373881"/>
          <a:ext cx="8723544" cy="1051560"/>
        </p:xfrm>
        <a:graphic>
          <a:graphicData uri="http://schemas.openxmlformats.org/drawingml/2006/table">
            <a:tbl>
              <a:tblPr firstRow="1" firstCol="1" bandRow="1">
                <a:tableStyleId>{5C22544A-7EE6-4342-B048-85BDC9FD1C3A}</a:tableStyleId>
              </a:tblPr>
              <a:tblGrid>
                <a:gridCol w="3959741">
                  <a:extLst>
                    <a:ext uri="{9D8B030D-6E8A-4147-A177-3AD203B41FA5}">
                      <a16:colId xmlns:a16="http://schemas.microsoft.com/office/drawing/2014/main" val="351408850"/>
                    </a:ext>
                  </a:extLst>
                </a:gridCol>
                <a:gridCol w="2085934">
                  <a:extLst>
                    <a:ext uri="{9D8B030D-6E8A-4147-A177-3AD203B41FA5}">
                      <a16:colId xmlns:a16="http://schemas.microsoft.com/office/drawing/2014/main" val="4243136657"/>
                    </a:ext>
                  </a:extLst>
                </a:gridCol>
                <a:gridCol w="2005780">
                  <a:extLst>
                    <a:ext uri="{9D8B030D-6E8A-4147-A177-3AD203B41FA5}">
                      <a16:colId xmlns:a16="http://schemas.microsoft.com/office/drawing/2014/main" val="1520008347"/>
                    </a:ext>
                  </a:extLst>
                </a:gridCol>
                <a:gridCol w="672089">
                  <a:extLst>
                    <a:ext uri="{9D8B030D-6E8A-4147-A177-3AD203B41FA5}">
                      <a16:colId xmlns:a16="http://schemas.microsoft.com/office/drawing/2014/main" val="2985509551"/>
                    </a:ext>
                  </a:extLst>
                </a:gridCol>
              </a:tblGrid>
              <a:tr h="0">
                <a:tc>
                  <a:txBody>
                    <a:bodyPr/>
                    <a:lstStyle/>
                    <a:p>
                      <a:r>
                        <a:rPr lang="en-GB" sz="900" u="sng" dirty="0" smtClean="0"/>
                        <a:t>Key Metrics</a:t>
                      </a:r>
                      <a:endParaRPr lang="en-GB" sz="900" u="sng" dirty="0"/>
                    </a:p>
                  </a:txBody>
                  <a:tcPr/>
                </a:tc>
                <a:tc>
                  <a:txBody>
                    <a:bodyPr/>
                    <a:lstStyle/>
                    <a:p>
                      <a:pPr algn="ctr"/>
                      <a:r>
                        <a:rPr lang="en-GB" sz="900" dirty="0" smtClean="0"/>
                        <a:t>Week</a:t>
                      </a:r>
                      <a:r>
                        <a:rPr lang="en-GB" sz="900" baseline="0" dirty="0" smtClean="0"/>
                        <a:t> 6</a:t>
                      </a:r>
                      <a:endParaRPr lang="en-GB" sz="900" dirty="0"/>
                    </a:p>
                  </a:txBody>
                  <a:tcPr/>
                </a:tc>
                <a:tc>
                  <a:txBody>
                    <a:bodyPr/>
                    <a:lstStyle/>
                    <a:p>
                      <a:pPr algn="ctr"/>
                      <a:r>
                        <a:rPr lang="en-GB" sz="900" dirty="0" smtClean="0"/>
                        <a:t>Week</a:t>
                      </a:r>
                      <a:r>
                        <a:rPr lang="en-GB" sz="900" baseline="0" dirty="0" smtClean="0"/>
                        <a:t> 7</a:t>
                      </a:r>
                      <a:endParaRPr lang="en-GB" sz="900" dirty="0"/>
                    </a:p>
                  </a:txBody>
                  <a:tcPr/>
                </a:tc>
                <a:tc>
                  <a:txBody>
                    <a:bodyPr/>
                    <a:lstStyle/>
                    <a:p>
                      <a:pPr algn="ctr"/>
                      <a:r>
                        <a:rPr lang="en-GB" sz="900" dirty="0" smtClean="0"/>
                        <a:t>Weekly</a:t>
                      </a:r>
                      <a:r>
                        <a:rPr lang="en-GB" sz="900" baseline="0" dirty="0" smtClean="0"/>
                        <a:t> Shift</a:t>
                      </a:r>
                      <a:endParaRPr lang="en-GB" sz="900" dirty="0"/>
                    </a:p>
                  </a:txBody>
                  <a:tcPr/>
                </a:tc>
                <a:extLst>
                  <a:ext uri="{0D108BD9-81ED-4DB2-BD59-A6C34878D82A}">
                    <a16:rowId xmlns:a16="http://schemas.microsoft.com/office/drawing/2014/main" val="2951315555"/>
                  </a:ext>
                </a:extLst>
              </a:tr>
              <a:tr h="0">
                <a:tc>
                  <a:txBody>
                    <a:bodyPr/>
                    <a:lstStyle/>
                    <a:p>
                      <a:pPr marL="108000" marR="0" lvl="1" indent="0" algn="l" defTabSz="342900" rtl="0" eaLnBrk="1" fontAlgn="b" latinLnBrk="0" hangingPunct="1">
                        <a:lnSpc>
                          <a:spcPct val="150000"/>
                        </a:lnSpc>
                        <a:spcBef>
                          <a:spcPts val="0"/>
                        </a:spcBef>
                        <a:spcAft>
                          <a:spcPts val="0"/>
                        </a:spcAft>
                        <a:buClrTx/>
                        <a:buSzTx/>
                        <a:buFontTx/>
                        <a:buNone/>
                        <a:tabLst/>
                        <a:defRPr/>
                      </a:pPr>
                      <a:r>
                        <a:rPr lang="en-GB" sz="900" b="0" kern="1200" dirty="0">
                          <a:solidFill>
                            <a:schemeClr val="lt1"/>
                          </a:solidFill>
                          <a:latin typeface="+mn-lt"/>
                          <a:ea typeface="+mn-ea"/>
                          <a:cs typeface="+mn-cs"/>
                        </a:rPr>
                        <a:t>Leading</a:t>
                      </a:r>
                      <a:r>
                        <a:rPr lang="en-GB" sz="900" b="0" kern="1200" baseline="0" dirty="0">
                          <a:solidFill>
                            <a:schemeClr val="lt1"/>
                          </a:solidFill>
                          <a:latin typeface="+mn-lt"/>
                          <a:ea typeface="+mn-ea"/>
                          <a:cs typeface="+mn-cs"/>
                        </a:rPr>
                        <a:t> England </a:t>
                      </a:r>
                      <a:r>
                        <a:rPr lang="en-GB" sz="900" b="0" kern="1200" dirty="0">
                          <a:solidFill>
                            <a:schemeClr val="lt1"/>
                          </a:solidFill>
                          <a:latin typeface="+mn-lt"/>
                          <a:ea typeface="+mn-ea"/>
                          <a:cs typeface="+mn-cs"/>
                        </a:rPr>
                        <a:t>destination</a:t>
                      </a:r>
                      <a:r>
                        <a:rPr lang="en-GB" sz="900" b="0" kern="1200" baseline="0" dirty="0">
                          <a:solidFill>
                            <a:schemeClr val="lt1"/>
                          </a:solidFill>
                          <a:latin typeface="+mn-lt"/>
                          <a:ea typeface="+mn-ea"/>
                          <a:cs typeface="+mn-cs"/>
                        </a:rPr>
                        <a:t> likely to stay in between </a:t>
                      </a:r>
                      <a:r>
                        <a:rPr lang="en-GB" sz="900" b="0" kern="1200" baseline="0" dirty="0" smtClean="0">
                          <a:solidFill>
                            <a:schemeClr val="lt1"/>
                          </a:solidFill>
                          <a:latin typeface="+mn-lt"/>
                          <a:ea typeface="+mn-ea"/>
                          <a:cs typeface="+mn-cs"/>
                        </a:rPr>
                        <a:t>June - Sept</a:t>
                      </a:r>
                      <a:endParaRPr lang="en-GB" sz="900" b="0" kern="1200" dirty="0">
                        <a:solidFill>
                          <a:schemeClr val="lt1"/>
                        </a:solidFill>
                        <a:latin typeface="+mn-lt"/>
                        <a:ea typeface="+mn-ea"/>
                        <a:cs typeface="+mn-cs"/>
                      </a:endParaRPr>
                    </a:p>
                  </a:txBody>
                  <a:tcPr marL="0" marR="0" marT="0" marB="0" anchor="ctr"/>
                </a:tc>
                <a:tc>
                  <a:txBody>
                    <a:bodyPr/>
                    <a:lstStyle/>
                    <a:p>
                      <a:pPr marL="0" indent="0" algn="ctr">
                        <a:buNone/>
                      </a:pPr>
                      <a:r>
                        <a:rPr lang="en-GB" sz="900" dirty="0" smtClean="0">
                          <a:solidFill>
                            <a:srgbClr val="120742"/>
                          </a:solidFill>
                        </a:rPr>
                        <a:t>South</a:t>
                      </a:r>
                      <a:r>
                        <a:rPr lang="en-GB" sz="900" baseline="0" dirty="0" smtClean="0">
                          <a:solidFill>
                            <a:srgbClr val="120742"/>
                          </a:solidFill>
                        </a:rPr>
                        <a:t> West</a:t>
                      </a:r>
                      <a:endParaRPr lang="en-GB" sz="900" dirty="0" smtClean="0">
                        <a:solidFill>
                          <a:srgbClr val="120742"/>
                        </a:solidFill>
                      </a:endParaRPr>
                    </a:p>
                  </a:txBody>
                  <a:tcPr anchor="ctr"/>
                </a:tc>
                <a:tc>
                  <a:txBody>
                    <a:bodyPr/>
                    <a:lstStyle/>
                    <a:p>
                      <a:pPr marL="0" indent="0" algn="ctr" defTabSz="342900" rtl="0" eaLnBrk="1" latinLnBrk="0" hangingPunct="1">
                        <a:buNone/>
                      </a:pPr>
                      <a:r>
                        <a:rPr lang="en-GB" sz="900" kern="1200" dirty="0" smtClean="0">
                          <a:solidFill>
                            <a:srgbClr val="120742"/>
                          </a:solidFill>
                          <a:latin typeface="+mn-lt"/>
                          <a:ea typeface="+mn-ea"/>
                          <a:cs typeface="+mn-cs"/>
                        </a:rPr>
                        <a:t>South West</a:t>
                      </a:r>
                    </a:p>
                  </a:txBody>
                  <a:tcPr anchor="ctr"/>
                </a:tc>
                <a:tc>
                  <a:txBody>
                    <a:bodyPr/>
                    <a:lstStyle/>
                    <a:p>
                      <a:pPr marL="0" indent="0" algn="ctr" defTabSz="342900" rtl="0" eaLnBrk="1" latinLnBrk="0" hangingPunct="1">
                        <a:buNone/>
                      </a:pPr>
                      <a:r>
                        <a:rPr lang="en-GB" sz="900" kern="1200" dirty="0" smtClean="0">
                          <a:solidFill>
                            <a:srgbClr val="120742"/>
                          </a:solidFill>
                          <a:latin typeface="+mn-lt"/>
                          <a:ea typeface="+mn-ea"/>
                          <a:cs typeface="+mn-cs"/>
                        </a:rPr>
                        <a:t>No change</a:t>
                      </a:r>
                      <a:endParaRPr lang="en-GB" sz="900" kern="1200" dirty="0">
                        <a:solidFill>
                          <a:srgbClr val="120742"/>
                        </a:solidFill>
                        <a:latin typeface="+mn-lt"/>
                        <a:ea typeface="+mn-ea"/>
                        <a:cs typeface="+mn-cs"/>
                      </a:endParaRPr>
                    </a:p>
                  </a:txBody>
                  <a:tcPr marL="45720" marR="45720" anchor="ctr"/>
                </a:tc>
                <a:extLst>
                  <a:ext uri="{0D108BD9-81ED-4DB2-BD59-A6C34878D82A}">
                    <a16:rowId xmlns:a16="http://schemas.microsoft.com/office/drawing/2014/main" val="2667058798"/>
                  </a:ext>
                </a:extLst>
              </a:tr>
              <a:tr h="0">
                <a:tc>
                  <a:txBody>
                    <a:bodyPr/>
                    <a:lstStyle/>
                    <a:p>
                      <a:pPr marL="108000" marR="0" lvl="1" indent="0" algn="l" defTabSz="342900" rtl="0" eaLnBrk="1" fontAlgn="b" latinLnBrk="0" hangingPunct="1">
                        <a:lnSpc>
                          <a:spcPct val="150000"/>
                        </a:lnSpc>
                        <a:spcBef>
                          <a:spcPts val="0"/>
                        </a:spcBef>
                        <a:spcAft>
                          <a:spcPts val="0"/>
                        </a:spcAft>
                        <a:buClrTx/>
                        <a:buSzTx/>
                        <a:buFontTx/>
                        <a:buNone/>
                        <a:tabLst/>
                        <a:defRPr/>
                      </a:pPr>
                      <a:r>
                        <a:rPr lang="en-GB" sz="900" b="0" kern="1200" dirty="0">
                          <a:solidFill>
                            <a:schemeClr val="lt1"/>
                          </a:solidFill>
                          <a:latin typeface="+mn-lt"/>
                          <a:ea typeface="+mn-ea"/>
                          <a:cs typeface="+mn-cs"/>
                        </a:rPr>
                        <a:t>Main </a:t>
                      </a:r>
                      <a:r>
                        <a:rPr lang="en-GB" sz="900" b="0" i="1" kern="1200" dirty="0">
                          <a:solidFill>
                            <a:schemeClr val="lt1"/>
                          </a:solidFill>
                          <a:latin typeface="+mn-lt"/>
                          <a:ea typeface="+mn-ea"/>
                          <a:cs typeface="+mn-cs"/>
                        </a:rPr>
                        <a:t>type</a:t>
                      </a:r>
                      <a:r>
                        <a:rPr lang="en-GB" sz="900" b="0" kern="1200" baseline="0" dirty="0">
                          <a:solidFill>
                            <a:schemeClr val="lt1"/>
                          </a:solidFill>
                          <a:latin typeface="+mn-lt"/>
                          <a:ea typeface="+mn-ea"/>
                          <a:cs typeface="+mn-cs"/>
                        </a:rPr>
                        <a:t> of destination likely to stay in between </a:t>
                      </a:r>
                      <a:r>
                        <a:rPr lang="en-GB" sz="900" b="0" kern="1200" baseline="0" dirty="0" smtClean="0">
                          <a:solidFill>
                            <a:schemeClr val="lt1"/>
                          </a:solidFill>
                          <a:latin typeface="+mn-lt"/>
                          <a:ea typeface="+mn-ea"/>
                          <a:cs typeface="+mn-cs"/>
                        </a:rPr>
                        <a:t>June - Sept</a:t>
                      </a:r>
                      <a:endParaRPr lang="en-GB" sz="900" b="0" kern="1200" dirty="0">
                        <a:solidFill>
                          <a:schemeClr val="lt1"/>
                        </a:solidFill>
                        <a:latin typeface="+mn-lt"/>
                        <a:ea typeface="+mn-ea"/>
                        <a:cs typeface="+mn-cs"/>
                      </a:endParaRPr>
                    </a:p>
                  </a:txBody>
                  <a:tcPr marL="0" marR="0" marT="0" marB="0" anchor="ctr"/>
                </a:tc>
                <a:tc>
                  <a:txBody>
                    <a:bodyPr/>
                    <a:lstStyle/>
                    <a:p>
                      <a:pPr marL="0" marR="0" indent="0" algn="ctr" defTabSz="342900" rtl="0" eaLnBrk="1" fontAlgn="auto" latinLnBrk="0" hangingPunct="1">
                        <a:lnSpc>
                          <a:spcPct val="100000"/>
                        </a:lnSpc>
                        <a:spcBef>
                          <a:spcPts val="0"/>
                        </a:spcBef>
                        <a:spcAft>
                          <a:spcPts val="0"/>
                        </a:spcAft>
                        <a:buClrTx/>
                        <a:buSzTx/>
                        <a:buFontTx/>
                        <a:buNone/>
                        <a:tabLst/>
                        <a:defRPr/>
                      </a:pPr>
                      <a:r>
                        <a:rPr lang="en-GB" sz="900" dirty="0" smtClean="0">
                          <a:solidFill>
                            <a:srgbClr val="120742"/>
                          </a:solidFill>
                        </a:rPr>
                        <a:t>Countryside or village</a:t>
                      </a:r>
                    </a:p>
                  </a:txBody>
                  <a:tcPr anchor="ctr"/>
                </a:tc>
                <a:tc>
                  <a:txBody>
                    <a:bodyPr/>
                    <a:lstStyle/>
                    <a:p>
                      <a:pPr marL="0" marR="0" indent="0" algn="ctr" defTabSz="342900" rtl="0" eaLnBrk="1" fontAlgn="auto" latinLnBrk="0" hangingPunct="1">
                        <a:lnSpc>
                          <a:spcPct val="100000"/>
                        </a:lnSpc>
                        <a:spcBef>
                          <a:spcPts val="0"/>
                        </a:spcBef>
                        <a:spcAft>
                          <a:spcPts val="0"/>
                        </a:spcAft>
                        <a:buClrTx/>
                        <a:buSzTx/>
                        <a:buFontTx/>
                        <a:buNone/>
                        <a:tabLst/>
                        <a:defRPr/>
                      </a:pPr>
                      <a:r>
                        <a:rPr lang="en-GB" sz="900" kern="1200" dirty="0" smtClean="0">
                          <a:solidFill>
                            <a:srgbClr val="120742"/>
                          </a:solidFill>
                          <a:latin typeface="+mn-lt"/>
                          <a:ea typeface="+mn-ea"/>
                          <a:cs typeface="+mn-cs"/>
                        </a:rPr>
                        <a:t>Countryside or village</a:t>
                      </a:r>
                    </a:p>
                  </a:txBody>
                  <a:tcPr anchor="ctr"/>
                </a:tc>
                <a:tc>
                  <a:txBody>
                    <a:bodyPr/>
                    <a:lstStyle/>
                    <a:p>
                      <a:pPr marL="0" marR="0" indent="0" algn="ctr" defTabSz="342900" rtl="0" eaLnBrk="1" fontAlgn="auto" latinLnBrk="0" hangingPunct="1">
                        <a:lnSpc>
                          <a:spcPct val="100000"/>
                        </a:lnSpc>
                        <a:spcBef>
                          <a:spcPts val="0"/>
                        </a:spcBef>
                        <a:spcAft>
                          <a:spcPts val="0"/>
                        </a:spcAft>
                        <a:buClrTx/>
                        <a:buSzTx/>
                        <a:buFontTx/>
                        <a:buNone/>
                        <a:tabLst/>
                        <a:defRPr/>
                      </a:pPr>
                      <a:r>
                        <a:rPr lang="en-GB" sz="900" kern="1200" dirty="0" smtClean="0">
                          <a:solidFill>
                            <a:srgbClr val="120742"/>
                          </a:solidFill>
                          <a:latin typeface="+mn-lt"/>
                          <a:ea typeface="+mn-ea"/>
                          <a:cs typeface="+mn-cs"/>
                        </a:rPr>
                        <a:t>No change</a:t>
                      </a:r>
                    </a:p>
                  </a:txBody>
                  <a:tcPr marL="45720" marR="45720" anchor="ctr"/>
                </a:tc>
                <a:extLst>
                  <a:ext uri="{0D108BD9-81ED-4DB2-BD59-A6C34878D82A}">
                    <a16:rowId xmlns:a16="http://schemas.microsoft.com/office/drawing/2014/main" val="437997455"/>
                  </a:ext>
                </a:extLst>
              </a:tr>
              <a:tr h="0">
                <a:tc>
                  <a:txBody>
                    <a:bodyPr/>
                    <a:lstStyle/>
                    <a:p>
                      <a:pPr marL="108000" marR="0" lvl="1" indent="0" algn="l" defTabSz="342900" rtl="0" eaLnBrk="1" fontAlgn="b" latinLnBrk="0" hangingPunct="1">
                        <a:lnSpc>
                          <a:spcPct val="150000"/>
                        </a:lnSpc>
                        <a:spcBef>
                          <a:spcPts val="0"/>
                        </a:spcBef>
                        <a:spcAft>
                          <a:spcPts val="0"/>
                        </a:spcAft>
                        <a:buClrTx/>
                        <a:buSzTx/>
                        <a:buFontTx/>
                        <a:buNone/>
                        <a:tabLst/>
                        <a:defRPr/>
                      </a:pPr>
                      <a:r>
                        <a:rPr lang="en-GB" sz="900" b="0" kern="1200" dirty="0">
                          <a:solidFill>
                            <a:schemeClr val="lt1"/>
                          </a:solidFill>
                          <a:latin typeface="+mn-lt"/>
                          <a:ea typeface="+mn-ea"/>
                          <a:cs typeface="+mn-cs"/>
                        </a:rPr>
                        <a:t>Main</a:t>
                      </a:r>
                      <a:r>
                        <a:rPr lang="en-GB" sz="900" b="0" kern="1200" baseline="0" dirty="0">
                          <a:solidFill>
                            <a:schemeClr val="lt1"/>
                          </a:solidFill>
                          <a:latin typeface="+mn-lt"/>
                          <a:ea typeface="+mn-ea"/>
                          <a:cs typeface="+mn-cs"/>
                        </a:rPr>
                        <a:t> accommodation type likely to stay in between </a:t>
                      </a:r>
                      <a:r>
                        <a:rPr lang="en-GB" sz="900" b="0" kern="1200" baseline="0" dirty="0" smtClean="0">
                          <a:solidFill>
                            <a:schemeClr val="lt1"/>
                          </a:solidFill>
                          <a:latin typeface="+mn-lt"/>
                          <a:ea typeface="+mn-ea"/>
                          <a:cs typeface="+mn-cs"/>
                        </a:rPr>
                        <a:t>June - Sept</a:t>
                      </a:r>
                      <a:endParaRPr lang="en-GB" sz="900" b="0" kern="1200" dirty="0">
                        <a:solidFill>
                          <a:schemeClr val="lt1"/>
                        </a:solidFill>
                        <a:latin typeface="+mn-lt"/>
                        <a:ea typeface="+mn-ea"/>
                        <a:cs typeface="+mn-cs"/>
                      </a:endParaRPr>
                    </a:p>
                  </a:txBody>
                  <a:tcPr marL="0" marR="0" marT="0" marB="0" anchor="ctr"/>
                </a:tc>
                <a:tc>
                  <a:txBody>
                    <a:bodyPr/>
                    <a:lstStyle/>
                    <a:p>
                      <a:pPr marL="0" indent="0" algn="ctr">
                        <a:buNone/>
                      </a:pPr>
                      <a:r>
                        <a:rPr lang="en-GB" sz="900" dirty="0" smtClean="0">
                          <a:solidFill>
                            <a:srgbClr val="120742"/>
                          </a:solidFill>
                        </a:rPr>
                        <a:t>Caravan/camping</a:t>
                      </a:r>
                    </a:p>
                  </a:txBody>
                  <a:tcPr anchor="ctr"/>
                </a:tc>
                <a:tc>
                  <a:txBody>
                    <a:bodyPr/>
                    <a:lstStyle/>
                    <a:p>
                      <a:pPr marL="0" indent="0" algn="ctr" defTabSz="342900" rtl="0" eaLnBrk="1" latinLnBrk="0" hangingPunct="1">
                        <a:buNone/>
                      </a:pPr>
                      <a:r>
                        <a:rPr lang="en-GB" sz="900" kern="1200" dirty="0" smtClean="0">
                          <a:solidFill>
                            <a:srgbClr val="120742"/>
                          </a:solidFill>
                          <a:latin typeface="+mn-lt"/>
                          <a:ea typeface="+mn-ea"/>
                          <a:cs typeface="+mn-cs"/>
                        </a:rPr>
                        <a:t>Caravan/camping</a:t>
                      </a:r>
                    </a:p>
                  </a:txBody>
                  <a:tcPr anchor="ctr"/>
                </a:tc>
                <a:tc>
                  <a:txBody>
                    <a:bodyPr/>
                    <a:lstStyle/>
                    <a:p>
                      <a:pPr marL="0" marR="0" indent="0" algn="ctr" defTabSz="342900" rtl="0" eaLnBrk="1" fontAlgn="auto" latinLnBrk="0" hangingPunct="1">
                        <a:lnSpc>
                          <a:spcPct val="100000"/>
                        </a:lnSpc>
                        <a:spcBef>
                          <a:spcPts val="0"/>
                        </a:spcBef>
                        <a:spcAft>
                          <a:spcPts val="0"/>
                        </a:spcAft>
                        <a:buClrTx/>
                        <a:buSzTx/>
                        <a:buFontTx/>
                        <a:buNone/>
                        <a:tabLst/>
                        <a:defRPr/>
                      </a:pPr>
                      <a:r>
                        <a:rPr lang="en-GB" sz="900" kern="1200" dirty="0" smtClean="0">
                          <a:solidFill>
                            <a:srgbClr val="120742"/>
                          </a:solidFill>
                          <a:latin typeface="+mn-lt"/>
                          <a:ea typeface="+mn-ea"/>
                          <a:cs typeface="+mn-cs"/>
                        </a:rPr>
                        <a:t>No change</a:t>
                      </a:r>
                    </a:p>
                  </a:txBody>
                  <a:tcPr marL="45720" marR="45720" anchor="ctr"/>
                </a:tc>
                <a:extLst>
                  <a:ext uri="{0D108BD9-81ED-4DB2-BD59-A6C34878D82A}">
                    <a16:rowId xmlns:a16="http://schemas.microsoft.com/office/drawing/2014/main" val="897777214"/>
                  </a:ext>
                </a:extLst>
              </a:tr>
            </a:tbl>
          </a:graphicData>
        </a:graphic>
      </p:graphicFrame>
    </p:spTree>
    <p:extLst>
      <p:ext uri="{BB962C8B-B14F-4D97-AF65-F5344CB8AC3E}">
        <p14:creationId xmlns:p14="http://schemas.microsoft.com/office/powerpoint/2010/main" val="2718422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250" y="734484"/>
            <a:ext cx="8619891" cy="419101"/>
          </a:xfrm>
        </p:spPr>
        <p:txBody>
          <a:bodyPr/>
          <a:lstStyle/>
          <a:p>
            <a:r>
              <a:rPr lang="en-GB" sz="2000" dirty="0" smtClean="0"/>
              <a:t>The national mood and perceptions of the situation in relation to COVID-19</a:t>
            </a:r>
            <a:endParaRPr lang="en-GB" sz="2000" dirty="0"/>
          </a:p>
        </p:txBody>
      </p:sp>
      <p:sp>
        <p:nvSpPr>
          <p:cNvPr id="3" name="Text Placeholder 2"/>
          <p:cNvSpPr>
            <a:spLocks noGrp="1"/>
          </p:cNvSpPr>
          <p:nvPr>
            <p:ph type="body" sz="quarter" idx="11"/>
          </p:nvPr>
        </p:nvSpPr>
        <p:spPr>
          <a:xfrm>
            <a:off x="349250" y="1235875"/>
            <a:ext cx="8611890" cy="488192"/>
          </a:xfrm>
        </p:spPr>
        <p:txBody>
          <a:bodyPr/>
          <a:lstStyle/>
          <a:p>
            <a:r>
              <a:rPr lang="en-GB" sz="1000" dirty="0"/>
              <a:t>The average mood of UK residents is </a:t>
            </a:r>
            <a:r>
              <a:rPr lang="en-GB" sz="1000" dirty="0" smtClean="0"/>
              <a:t>6.6 </a:t>
            </a:r>
            <a:r>
              <a:rPr lang="en-GB" sz="1000" dirty="0"/>
              <a:t>out of 10, back to the same level as weeks </a:t>
            </a:r>
            <a:r>
              <a:rPr lang="en-GB" sz="1000" dirty="0" smtClean="0"/>
              <a:t>3 to 5.</a:t>
            </a:r>
            <a:endParaRPr lang="en-GB" sz="1000" dirty="0"/>
          </a:p>
          <a:p>
            <a:r>
              <a:rPr lang="en-GB" sz="1000" dirty="0" smtClean="0"/>
              <a:t>17% </a:t>
            </a:r>
            <a:r>
              <a:rPr lang="en-GB" sz="1000" dirty="0"/>
              <a:t>described their mood as </a:t>
            </a:r>
            <a:r>
              <a:rPr lang="en-GB" sz="1000" dirty="0" smtClean="0"/>
              <a:t>0-4/10, the </a:t>
            </a:r>
            <a:r>
              <a:rPr lang="en-GB" sz="1000" dirty="0"/>
              <a:t>highest proportion since the research began.</a:t>
            </a:r>
          </a:p>
        </p:txBody>
      </p:sp>
      <p:sp>
        <p:nvSpPr>
          <p:cNvPr id="9" name="Footer Placeholder 5"/>
          <p:cNvSpPr>
            <a:spLocks noGrp="1"/>
          </p:cNvSpPr>
          <p:nvPr>
            <p:ph type="ftr" sz="quarter" idx="3"/>
          </p:nvPr>
        </p:nvSpPr>
        <p:spPr>
          <a:xfrm>
            <a:off x="0" y="4806545"/>
            <a:ext cx="7148752" cy="274636"/>
          </a:xfrm>
        </p:spPr>
        <p:txBody>
          <a:bodyPr/>
          <a:lstStyle/>
          <a:p>
            <a:r>
              <a:rPr lang="en-GB" sz="800" dirty="0"/>
              <a:t>Q5: How would you rate, between 0 and 10, your mood today? </a:t>
            </a:r>
            <a:r>
              <a:rPr lang="en-GB" sz="800" dirty="0" smtClean="0"/>
              <a:t>Base</a:t>
            </a:r>
            <a:r>
              <a:rPr lang="en-GB" sz="800" dirty="0"/>
              <a:t>: All </a:t>
            </a:r>
            <a:r>
              <a:rPr lang="en-GB" sz="800" dirty="0" smtClean="0"/>
              <a:t>respondents. Week 1 n=1,753; Week 2 n=1,757; Week 3 n=1,753; Week 4 n=1,746; Week 5 n=1,739; Week 6 n=1,756; Week 7 n=1,757</a:t>
            </a:r>
            <a:endParaRPr lang="en-US" sz="800" dirty="0"/>
          </a:p>
        </p:txBody>
      </p:sp>
      <p:pic>
        <p:nvPicPr>
          <p:cNvPr id="16" name="Picture 15">
            <a:extLst>
              <a:ext uri="{FF2B5EF4-FFF2-40B4-BE49-F238E27FC236}">
                <a16:creationId xmlns:a16="http://schemas.microsoft.com/office/drawing/2014/main" id="{1B00DEF9-83A9-3248-8A46-72F522176FDC}"/>
              </a:ext>
            </a:extLst>
          </p:cNvPr>
          <p:cNvPicPr>
            <a:picLocks noChangeAspect="1"/>
          </p:cNvPicPr>
          <p:nvPr/>
        </p:nvPicPr>
        <p:blipFill>
          <a:blip r:embed="rId2"/>
          <a:stretch>
            <a:fillRect/>
          </a:stretch>
        </p:blipFill>
        <p:spPr>
          <a:xfrm>
            <a:off x="2091655" y="296066"/>
            <a:ext cx="759496" cy="303271"/>
          </a:xfrm>
          <a:prstGeom prst="rect">
            <a:avLst/>
          </a:prstGeom>
        </p:spPr>
      </p:pic>
      <p:graphicFrame>
        <p:nvGraphicFramePr>
          <p:cNvPr id="10" name="Chart Placeholder 9"/>
          <p:cNvGraphicFramePr>
            <a:graphicFrameLocks/>
          </p:cNvGraphicFramePr>
          <p:nvPr>
            <p:extLst>
              <p:ext uri="{D42A27DB-BD31-4B8C-83A1-F6EECF244321}">
                <p14:modId xmlns:p14="http://schemas.microsoft.com/office/powerpoint/2010/main" val="52499224"/>
              </p:ext>
            </p:extLst>
          </p:nvPr>
        </p:nvGraphicFramePr>
        <p:xfrm>
          <a:off x="441236" y="1834720"/>
          <a:ext cx="8383096" cy="283845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56892" y="2118110"/>
            <a:ext cx="1115218" cy="276999"/>
          </a:xfrm>
          <a:prstGeom prst="rect">
            <a:avLst/>
          </a:prstGeom>
          <a:noFill/>
        </p:spPr>
        <p:txBody>
          <a:bodyPr wrap="square" rtlCol="0">
            <a:spAutoFit/>
          </a:bodyPr>
          <a:lstStyle/>
          <a:p>
            <a:pPr algn="r"/>
            <a:r>
              <a:rPr lang="en-GB" sz="1200" dirty="0" smtClean="0"/>
              <a:t>Mean Average</a:t>
            </a:r>
            <a:endParaRPr lang="en-GB" sz="1200" dirty="0"/>
          </a:p>
        </p:txBody>
      </p:sp>
      <p:sp>
        <p:nvSpPr>
          <p:cNvPr id="12" name="TextBox 11"/>
          <p:cNvSpPr txBox="1"/>
          <p:nvPr/>
        </p:nvSpPr>
        <p:spPr>
          <a:xfrm>
            <a:off x="1244084" y="2118110"/>
            <a:ext cx="398092" cy="276999"/>
          </a:xfrm>
          <a:prstGeom prst="rect">
            <a:avLst/>
          </a:prstGeom>
          <a:noFill/>
        </p:spPr>
        <p:txBody>
          <a:bodyPr wrap="square" rtlCol="0">
            <a:spAutoFit/>
          </a:bodyPr>
          <a:lstStyle/>
          <a:p>
            <a:pPr algn="r"/>
            <a:r>
              <a:rPr lang="en-GB" sz="1200" dirty="0" smtClean="0"/>
              <a:t>6.7</a:t>
            </a:r>
            <a:endParaRPr lang="en-GB" sz="1200" dirty="0"/>
          </a:p>
        </p:txBody>
      </p:sp>
      <p:sp>
        <p:nvSpPr>
          <p:cNvPr id="13" name="TextBox 12"/>
          <p:cNvSpPr txBox="1"/>
          <p:nvPr/>
        </p:nvSpPr>
        <p:spPr>
          <a:xfrm>
            <a:off x="2233126" y="2118110"/>
            <a:ext cx="407934" cy="276999"/>
          </a:xfrm>
          <a:prstGeom prst="rect">
            <a:avLst/>
          </a:prstGeom>
          <a:noFill/>
        </p:spPr>
        <p:txBody>
          <a:bodyPr wrap="square" rtlCol="0">
            <a:spAutoFit/>
          </a:bodyPr>
          <a:lstStyle/>
          <a:p>
            <a:pPr algn="r"/>
            <a:r>
              <a:rPr lang="en-GB" sz="1200" dirty="0" smtClean="0"/>
              <a:t>6.7</a:t>
            </a:r>
            <a:endParaRPr lang="en-GB" sz="1200" dirty="0"/>
          </a:p>
        </p:txBody>
      </p:sp>
      <p:sp>
        <p:nvSpPr>
          <p:cNvPr id="11" name="TextBox 10"/>
          <p:cNvSpPr txBox="1"/>
          <p:nvPr/>
        </p:nvSpPr>
        <p:spPr>
          <a:xfrm>
            <a:off x="3247059" y="2118110"/>
            <a:ext cx="412084" cy="276999"/>
          </a:xfrm>
          <a:prstGeom prst="rect">
            <a:avLst/>
          </a:prstGeom>
          <a:noFill/>
        </p:spPr>
        <p:txBody>
          <a:bodyPr wrap="square" rtlCol="0">
            <a:spAutoFit/>
          </a:bodyPr>
          <a:lstStyle/>
          <a:p>
            <a:pPr algn="r"/>
            <a:r>
              <a:rPr lang="en-GB" sz="1200" dirty="0" smtClean="0"/>
              <a:t>6.6</a:t>
            </a:r>
            <a:endParaRPr lang="en-GB" sz="1200" dirty="0"/>
          </a:p>
        </p:txBody>
      </p:sp>
      <p:sp>
        <p:nvSpPr>
          <p:cNvPr id="14" name="TextBox 13"/>
          <p:cNvSpPr txBox="1"/>
          <p:nvPr/>
        </p:nvSpPr>
        <p:spPr>
          <a:xfrm>
            <a:off x="4254765" y="2118110"/>
            <a:ext cx="398304" cy="276999"/>
          </a:xfrm>
          <a:prstGeom prst="rect">
            <a:avLst/>
          </a:prstGeom>
          <a:noFill/>
        </p:spPr>
        <p:txBody>
          <a:bodyPr wrap="square" rtlCol="0">
            <a:spAutoFit/>
          </a:bodyPr>
          <a:lstStyle/>
          <a:p>
            <a:pPr algn="r"/>
            <a:r>
              <a:rPr lang="en-GB" sz="1200" dirty="0" smtClean="0"/>
              <a:t>6.6</a:t>
            </a:r>
            <a:endParaRPr lang="en-GB" sz="1200" dirty="0"/>
          </a:p>
        </p:txBody>
      </p:sp>
      <p:sp>
        <p:nvSpPr>
          <p:cNvPr id="15" name="TextBox 14"/>
          <p:cNvSpPr txBox="1"/>
          <p:nvPr/>
        </p:nvSpPr>
        <p:spPr>
          <a:xfrm>
            <a:off x="5262468" y="2118110"/>
            <a:ext cx="409897" cy="276999"/>
          </a:xfrm>
          <a:prstGeom prst="rect">
            <a:avLst/>
          </a:prstGeom>
          <a:noFill/>
        </p:spPr>
        <p:txBody>
          <a:bodyPr wrap="square" rtlCol="0">
            <a:spAutoFit/>
          </a:bodyPr>
          <a:lstStyle/>
          <a:p>
            <a:pPr algn="r"/>
            <a:r>
              <a:rPr lang="en-GB" sz="1200" dirty="0" smtClean="0"/>
              <a:t>6.6</a:t>
            </a:r>
            <a:endParaRPr lang="en-GB" sz="1200" dirty="0"/>
          </a:p>
        </p:txBody>
      </p:sp>
      <p:sp>
        <p:nvSpPr>
          <p:cNvPr id="17" name="TextBox 16"/>
          <p:cNvSpPr txBox="1"/>
          <p:nvPr/>
        </p:nvSpPr>
        <p:spPr>
          <a:xfrm>
            <a:off x="6281760" y="2118109"/>
            <a:ext cx="409897" cy="276999"/>
          </a:xfrm>
          <a:prstGeom prst="rect">
            <a:avLst/>
          </a:prstGeom>
          <a:noFill/>
        </p:spPr>
        <p:txBody>
          <a:bodyPr wrap="square" rtlCol="0">
            <a:spAutoFit/>
          </a:bodyPr>
          <a:lstStyle/>
          <a:p>
            <a:pPr algn="r"/>
            <a:r>
              <a:rPr lang="en-GB" sz="1200" dirty="0" smtClean="0"/>
              <a:t>6.7</a:t>
            </a:r>
            <a:endParaRPr lang="en-GB" sz="1200" dirty="0"/>
          </a:p>
        </p:txBody>
      </p:sp>
      <p:sp>
        <p:nvSpPr>
          <p:cNvPr id="18" name="TextBox 17"/>
          <p:cNvSpPr txBox="1"/>
          <p:nvPr/>
        </p:nvSpPr>
        <p:spPr>
          <a:xfrm>
            <a:off x="7299843" y="2118108"/>
            <a:ext cx="409897" cy="276999"/>
          </a:xfrm>
          <a:prstGeom prst="rect">
            <a:avLst/>
          </a:prstGeom>
          <a:noFill/>
        </p:spPr>
        <p:txBody>
          <a:bodyPr wrap="square" rtlCol="0">
            <a:spAutoFit/>
          </a:bodyPr>
          <a:lstStyle/>
          <a:p>
            <a:pPr algn="r"/>
            <a:r>
              <a:rPr lang="en-GB" sz="1200" dirty="0" smtClean="0"/>
              <a:t>6.6</a:t>
            </a:r>
            <a:endParaRPr lang="en-GB" sz="1200" dirty="0"/>
          </a:p>
        </p:txBody>
      </p:sp>
    </p:spTree>
    <p:extLst>
      <p:ext uri="{BB962C8B-B14F-4D97-AF65-F5344CB8AC3E}">
        <p14:creationId xmlns:p14="http://schemas.microsoft.com/office/powerpoint/2010/main" val="3571646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250" y="734484"/>
            <a:ext cx="8619891" cy="419101"/>
          </a:xfrm>
        </p:spPr>
        <p:txBody>
          <a:bodyPr/>
          <a:lstStyle/>
          <a:p>
            <a:r>
              <a:rPr lang="en-GB" sz="2000" dirty="0" smtClean="0"/>
              <a:t>The national mood and perceptions of the situation in relation to COVID-19</a:t>
            </a:r>
            <a:endParaRPr lang="en-GB" sz="2000" dirty="0"/>
          </a:p>
        </p:txBody>
      </p:sp>
      <p:sp>
        <p:nvSpPr>
          <p:cNvPr id="3" name="Text Placeholder 2"/>
          <p:cNvSpPr>
            <a:spLocks noGrp="1"/>
          </p:cNvSpPr>
          <p:nvPr>
            <p:ph type="body" sz="quarter" idx="11"/>
          </p:nvPr>
        </p:nvSpPr>
        <p:spPr>
          <a:xfrm>
            <a:off x="349250" y="1235875"/>
            <a:ext cx="8611890" cy="488192"/>
          </a:xfrm>
        </p:spPr>
        <p:txBody>
          <a:bodyPr/>
          <a:lstStyle/>
          <a:p>
            <a:r>
              <a:rPr lang="en-GB" sz="1000" dirty="0" smtClean="0"/>
              <a:t>Only 21% </a:t>
            </a:r>
            <a:r>
              <a:rPr lang="en-GB" sz="1000" dirty="0"/>
              <a:t>of the U.K. population feel that ‘the worst has passed’ in relation to </a:t>
            </a:r>
            <a:r>
              <a:rPr lang="en-GB" sz="1000" dirty="0" smtClean="0"/>
              <a:t>COVID-19, the lowest levels seen yet. </a:t>
            </a:r>
            <a:endParaRPr lang="en-GB" sz="1000" dirty="0"/>
          </a:p>
          <a:p>
            <a:r>
              <a:rPr lang="en-GB" sz="1000" dirty="0" smtClean="0"/>
              <a:t>41% </a:t>
            </a:r>
            <a:r>
              <a:rPr lang="en-GB" sz="1000" dirty="0"/>
              <a:t>think that the worst is still to come, significantly higher </a:t>
            </a:r>
            <a:r>
              <a:rPr lang="en-GB" sz="1000" dirty="0" smtClean="0"/>
              <a:t>than any previous week of research.</a:t>
            </a:r>
            <a:endParaRPr lang="en-GB" sz="1000" dirty="0"/>
          </a:p>
        </p:txBody>
      </p:sp>
      <p:sp>
        <p:nvSpPr>
          <p:cNvPr id="9" name="Footer Placeholder 5"/>
          <p:cNvSpPr>
            <a:spLocks noGrp="1"/>
          </p:cNvSpPr>
          <p:nvPr>
            <p:ph type="ftr" sz="quarter" idx="3"/>
          </p:nvPr>
        </p:nvSpPr>
        <p:spPr>
          <a:xfrm>
            <a:off x="0" y="4806545"/>
            <a:ext cx="7259216" cy="274636"/>
          </a:xfrm>
        </p:spPr>
        <p:txBody>
          <a:bodyPr/>
          <a:lstStyle/>
          <a:p>
            <a:r>
              <a:rPr lang="en-GB" sz="800" dirty="0" smtClean="0"/>
              <a:t>Q7: Regarding the situation of Coronavirus in the UK and the way it is going to change in the coming month, which of the following best describes your opinion? Base: All respondents. Week 1 n=1,753; Week 2 n=1,757; Week </a:t>
            </a:r>
            <a:r>
              <a:rPr lang="en-GB" sz="800" dirty="0"/>
              <a:t>3 n=1,753; Week 4 n=1,746; Week 5 n=1,739; Week 6 </a:t>
            </a:r>
            <a:r>
              <a:rPr lang="en-GB" sz="800" dirty="0" smtClean="0"/>
              <a:t>n=1,756; </a:t>
            </a:r>
            <a:r>
              <a:rPr lang="en-GB" sz="800" dirty="0"/>
              <a:t>Week 7 n=1,757</a:t>
            </a:r>
            <a:endParaRPr lang="en-US" sz="800" dirty="0"/>
          </a:p>
          <a:p>
            <a:endParaRPr lang="en-US" sz="800" dirty="0"/>
          </a:p>
          <a:p>
            <a:endParaRPr lang="en-US" sz="800" dirty="0"/>
          </a:p>
          <a:p>
            <a:endParaRPr lang="en-US" sz="800" dirty="0" smtClean="0"/>
          </a:p>
          <a:p>
            <a:endParaRPr lang="en-US" sz="800" dirty="0"/>
          </a:p>
        </p:txBody>
      </p:sp>
      <p:pic>
        <p:nvPicPr>
          <p:cNvPr id="16" name="Picture 15">
            <a:extLst>
              <a:ext uri="{FF2B5EF4-FFF2-40B4-BE49-F238E27FC236}">
                <a16:creationId xmlns:a16="http://schemas.microsoft.com/office/drawing/2014/main" id="{1B00DEF9-83A9-3248-8A46-72F522176FDC}"/>
              </a:ext>
            </a:extLst>
          </p:cNvPr>
          <p:cNvPicPr>
            <a:picLocks noChangeAspect="1"/>
          </p:cNvPicPr>
          <p:nvPr/>
        </p:nvPicPr>
        <p:blipFill>
          <a:blip r:embed="rId2"/>
          <a:stretch>
            <a:fillRect/>
          </a:stretch>
        </p:blipFill>
        <p:spPr>
          <a:xfrm>
            <a:off x="2091655" y="296066"/>
            <a:ext cx="759496" cy="303271"/>
          </a:xfrm>
          <a:prstGeom prst="rect">
            <a:avLst/>
          </a:prstGeom>
        </p:spPr>
      </p:pic>
      <p:graphicFrame>
        <p:nvGraphicFramePr>
          <p:cNvPr id="11" name="Chart Placeholder 9"/>
          <p:cNvGraphicFramePr>
            <a:graphicFrameLocks/>
          </p:cNvGraphicFramePr>
          <p:nvPr>
            <p:extLst>
              <p:ext uri="{D42A27DB-BD31-4B8C-83A1-F6EECF244321}">
                <p14:modId xmlns:p14="http://schemas.microsoft.com/office/powerpoint/2010/main" val="3116581756"/>
              </p:ext>
            </p:extLst>
          </p:nvPr>
        </p:nvGraphicFramePr>
        <p:xfrm>
          <a:off x="535782" y="1834720"/>
          <a:ext cx="8433360" cy="28384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394261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000" dirty="0" smtClean="0"/>
              <a:t>Perceptions of when things will return to ‘close to normal’</a:t>
            </a:r>
            <a:endParaRPr lang="en-GB" sz="2000" dirty="0"/>
          </a:p>
        </p:txBody>
      </p:sp>
      <p:sp>
        <p:nvSpPr>
          <p:cNvPr id="3" name="Text Placeholder 2"/>
          <p:cNvSpPr>
            <a:spLocks noGrp="1"/>
          </p:cNvSpPr>
          <p:nvPr>
            <p:ph type="body" sz="quarter" idx="11"/>
          </p:nvPr>
        </p:nvSpPr>
        <p:spPr>
          <a:xfrm>
            <a:off x="357251" y="1149895"/>
            <a:ext cx="8438096" cy="386035"/>
          </a:xfrm>
        </p:spPr>
        <p:txBody>
          <a:bodyPr/>
          <a:lstStyle/>
          <a:p>
            <a:r>
              <a:rPr lang="en-GB" sz="1000" dirty="0" smtClean="0"/>
              <a:t>15% </a:t>
            </a:r>
            <a:r>
              <a:rPr lang="en-GB" sz="1000" dirty="0"/>
              <a:t>of U.K. residents believe that life will return to ‘something close to normal’ by September a number that continues to drop, </a:t>
            </a:r>
            <a:r>
              <a:rPr lang="en-GB" sz="1000" dirty="0" smtClean="0"/>
              <a:t>and is now half of what it was in week 2. 35% </a:t>
            </a:r>
            <a:r>
              <a:rPr lang="en-GB" sz="1000" dirty="0"/>
              <a:t>think that something close to normality will return by December, </a:t>
            </a:r>
            <a:r>
              <a:rPr lang="en-GB" sz="1000" dirty="0" smtClean="0"/>
              <a:t>a significant fall </a:t>
            </a:r>
            <a:r>
              <a:rPr lang="en-GB" sz="1000" dirty="0"/>
              <a:t>o</a:t>
            </a:r>
            <a:r>
              <a:rPr lang="en-GB" sz="1000" dirty="0" smtClean="0"/>
              <a:t>n </a:t>
            </a:r>
            <a:r>
              <a:rPr lang="en-GB" sz="1000" dirty="0"/>
              <a:t>last week.</a:t>
            </a:r>
          </a:p>
        </p:txBody>
      </p:sp>
      <p:sp>
        <p:nvSpPr>
          <p:cNvPr id="6" name="Footer Placeholder 5"/>
          <p:cNvSpPr>
            <a:spLocks noGrp="1"/>
          </p:cNvSpPr>
          <p:nvPr>
            <p:ph type="ftr" sz="quarter" idx="3"/>
          </p:nvPr>
        </p:nvSpPr>
        <p:spPr>
          <a:xfrm>
            <a:off x="0" y="4843162"/>
            <a:ext cx="7148752" cy="274636"/>
          </a:xfrm>
        </p:spPr>
        <p:txBody>
          <a:bodyPr/>
          <a:lstStyle/>
          <a:p>
            <a:r>
              <a:rPr lang="en-GB" sz="800" dirty="0"/>
              <a:t>Q16: Given what you know today, when do you think life will return to something close to normal?</a:t>
            </a:r>
            <a:endParaRPr lang="en-US" sz="800" dirty="0"/>
          </a:p>
          <a:p>
            <a:r>
              <a:rPr lang="en-GB" sz="800" dirty="0"/>
              <a:t>Base: All respondents. Week 1 n=1,753; Week 2 </a:t>
            </a:r>
            <a:r>
              <a:rPr lang="en-GB" sz="800" dirty="0" smtClean="0"/>
              <a:t>n=1,757; </a:t>
            </a:r>
            <a:r>
              <a:rPr lang="en-GB" sz="800" dirty="0"/>
              <a:t>Week 3 n=1,753; Week 4 n=1,746; Week 5 n=1,739; Week 6 n=1,756; Week 7 n=1,757</a:t>
            </a:r>
            <a:endParaRPr lang="en-US" sz="800" dirty="0"/>
          </a:p>
          <a:p>
            <a:endParaRPr lang="en-US" sz="800" dirty="0"/>
          </a:p>
          <a:p>
            <a:endParaRPr lang="en-US" sz="800" dirty="0"/>
          </a:p>
          <a:p>
            <a:endParaRPr lang="en-US" sz="800" dirty="0"/>
          </a:p>
          <a:p>
            <a:endParaRPr lang="en-US" sz="800" dirty="0"/>
          </a:p>
          <a:p>
            <a:endParaRPr lang="en-US" sz="800" dirty="0"/>
          </a:p>
        </p:txBody>
      </p:sp>
      <p:pic>
        <p:nvPicPr>
          <p:cNvPr id="10" name="Picture 9">
            <a:extLst>
              <a:ext uri="{FF2B5EF4-FFF2-40B4-BE49-F238E27FC236}">
                <a16:creationId xmlns:a16="http://schemas.microsoft.com/office/drawing/2014/main" id="{1B00DEF9-83A9-3248-8A46-72F522176FDC}"/>
              </a:ext>
            </a:extLst>
          </p:cNvPr>
          <p:cNvPicPr>
            <a:picLocks noChangeAspect="1"/>
          </p:cNvPicPr>
          <p:nvPr/>
        </p:nvPicPr>
        <p:blipFill>
          <a:blip r:embed="rId2"/>
          <a:stretch>
            <a:fillRect/>
          </a:stretch>
        </p:blipFill>
        <p:spPr>
          <a:xfrm>
            <a:off x="2091655" y="296066"/>
            <a:ext cx="759496" cy="303271"/>
          </a:xfrm>
          <a:prstGeom prst="rect">
            <a:avLst/>
          </a:prstGeom>
        </p:spPr>
      </p:pic>
      <p:graphicFrame>
        <p:nvGraphicFramePr>
          <p:cNvPr id="9" name="Chart 8">
            <a:extLst>
              <a:ext uri="{FF2B5EF4-FFF2-40B4-BE49-F238E27FC236}">
                <a16:creationId xmlns:a16="http://schemas.microsoft.com/office/drawing/2014/main" id="{1826AB01-AE2E-6544-82F6-CC6F0CD87C1E}"/>
              </a:ext>
            </a:extLst>
          </p:cNvPr>
          <p:cNvGraphicFramePr/>
          <p:nvPr>
            <p:extLst>
              <p:ext uri="{D42A27DB-BD31-4B8C-83A1-F6EECF244321}">
                <p14:modId xmlns:p14="http://schemas.microsoft.com/office/powerpoint/2010/main" val="1529323981"/>
              </p:ext>
            </p:extLst>
          </p:nvPr>
        </p:nvGraphicFramePr>
        <p:xfrm>
          <a:off x="422886" y="1684214"/>
          <a:ext cx="6141543" cy="314212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p:cNvGraphicFramePr/>
          <p:nvPr>
            <p:extLst>
              <p:ext uri="{D42A27DB-BD31-4B8C-83A1-F6EECF244321}">
                <p14:modId xmlns:p14="http://schemas.microsoft.com/office/powerpoint/2010/main" val="1015743011"/>
              </p:ext>
            </p:extLst>
          </p:nvPr>
        </p:nvGraphicFramePr>
        <p:xfrm>
          <a:off x="5964361" y="1635912"/>
          <a:ext cx="2839452" cy="159519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5" name="Chart 14"/>
          <p:cNvGraphicFramePr/>
          <p:nvPr>
            <p:extLst>
              <p:ext uri="{D42A27DB-BD31-4B8C-83A1-F6EECF244321}">
                <p14:modId xmlns:p14="http://schemas.microsoft.com/office/powerpoint/2010/main" val="864917689"/>
              </p:ext>
            </p:extLst>
          </p:nvPr>
        </p:nvGraphicFramePr>
        <p:xfrm>
          <a:off x="5964361" y="3281902"/>
          <a:ext cx="2839452" cy="1606803"/>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377085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250" y="734484"/>
            <a:ext cx="8611870" cy="419101"/>
          </a:xfrm>
        </p:spPr>
        <p:txBody>
          <a:bodyPr/>
          <a:lstStyle/>
          <a:p>
            <a:r>
              <a:rPr lang="en-GB" sz="2000" dirty="0" smtClean="0"/>
              <a:t>Level of comfort undertaking ‘everyday’ activities with a ‘comfort average’</a:t>
            </a:r>
            <a:endParaRPr lang="en-GB" sz="2000" dirty="0"/>
          </a:p>
        </p:txBody>
      </p:sp>
      <p:sp>
        <p:nvSpPr>
          <p:cNvPr id="3" name="Text Placeholder 2"/>
          <p:cNvSpPr>
            <a:spLocks noGrp="1"/>
          </p:cNvSpPr>
          <p:nvPr>
            <p:ph type="body" sz="quarter" idx="11"/>
          </p:nvPr>
        </p:nvSpPr>
        <p:spPr>
          <a:xfrm>
            <a:off x="357251" y="1175941"/>
            <a:ext cx="8533988" cy="505375"/>
          </a:xfrm>
        </p:spPr>
        <p:txBody>
          <a:bodyPr/>
          <a:lstStyle/>
          <a:p>
            <a:r>
              <a:rPr lang="en-GB" sz="1000" dirty="0" smtClean="0"/>
              <a:t>The ‘appetite for risk’ score stands at </a:t>
            </a:r>
            <a:r>
              <a:rPr lang="en-GB" sz="1000" dirty="0" smtClean="0"/>
              <a:t>2.5 </a:t>
            </a:r>
            <a:r>
              <a:rPr lang="en-GB" sz="1000" dirty="0" smtClean="0"/>
              <a:t>out of 4 (4 representing ‘very comfortable’), the highest score seen yet and with the biggest week-on-week increase.</a:t>
            </a:r>
          </a:p>
          <a:p>
            <a:r>
              <a:rPr lang="en-GB" sz="1000" dirty="0" smtClean="0"/>
              <a:t>All 4 activities record their highest levels of comfort so far ranging from ‘taking public transport’ (2.0) to ‘going for a walk in the country’ (3.3).</a:t>
            </a:r>
          </a:p>
        </p:txBody>
      </p:sp>
      <p:sp>
        <p:nvSpPr>
          <p:cNvPr id="9" name="Footer Placeholder 5"/>
          <p:cNvSpPr>
            <a:spLocks noGrp="1"/>
          </p:cNvSpPr>
          <p:nvPr>
            <p:ph type="ftr" sz="quarter" idx="3"/>
          </p:nvPr>
        </p:nvSpPr>
        <p:spPr>
          <a:xfrm>
            <a:off x="0" y="4590851"/>
            <a:ext cx="8260702" cy="274636"/>
          </a:xfrm>
        </p:spPr>
        <p:txBody>
          <a:bodyPr/>
          <a:lstStyle/>
          <a:p>
            <a:r>
              <a:rPr lang="en-GB" sz="800" dirty="0"/>
              <a:t>VB11.  Broadly speaking, how comfortable or uncomfortable would you feel doing the following in the next month or so? </a:t>
            </a:r>
            <a:endParaRPr lang="en-GB" sz="800" dirty="0" smtClean="0"/>
          </a:p>
          <a:p>
            <a:r>
              <a:rPr lang="en-GB" sz="800" dirty="0" smtClean="0"/>
              <a:t>Base: All respondents excluding those stating ‘don’t know’ or who wouldn’t do activity under any circumstances Mean average based on those that gave a score of 1-4. ‘Net: comfort average’ is calculated as a straight average of the four scores. Week 1 n=1,753; Week 2 n=1,757</a:t>
            </a:r>
            <a:r>
              <a:rPr lang="en-GB" sz="800" dirty="0"/>
              <a:t>; Week 3 n=1,753; Week 4 n=1,746; Week 5 n=1,739; Week 6 </a:t>
            </a:r>
            <a:r>
              <a:rPr lang="en-GB" sz="800" dirty="0" smtClean="0"/>
              <a:t>n=1,756; </a:t>
            </a:r>
            <a:r>
              <a:rPr lang="en-GB" sz="800" dirty="0"/>
              <a:t>Week 7 n=1,757</a:t>
            </a:r>
            <a:endParaRPr lang="en-US" sz="800" dirty="0"/>
          </a:p>
          <a:p>
            <a:endParaRPr lang="en-US" sz="800" dirty="0"/>
          </a:p>
          <a:p>
            <a:endParaRPr lang="en-US" sz="800" dirty="0"/>
          </a:p>
          <a:p>
            <a:endParaRPr lang="en-US" sz="800" dirty="0"/>
          </a:p>
          <a:p>
            <a:endParaRPr lang="en-US" sz="800" dirty="0" smtClean="0"/>
          </a:p>
          <a:p>
            <a:endParaRPr lang="en-US" sz="800" dirty="0"/>
          </a:p>
        </p:txBody>
      </p:sp>
      <p:pic>
        <p:nvPicPr>
          <p:cNvPr id="12" name="Picture 11">
            <a:extLst>
              <a:ext uri="{FF2B5EF4-FFF2-40B4-BE49-F238E27FC236}">
                <a16:creationId xmlns:a16="http://schemas.microsoft.com/office/drawing/2014/main" id="{1B00DEF9-83A9-3248-8A46-72F522176FDC}"/>
              </a:ext>
            </a:extLst>
          </p:cNvPr>
          <p:cNvPicPr>
            <a:picLocks noChangeAspect="1"/>
          </p:cNvPicPr>
          <p:nvPr/>
        </p:nvPicPr>
        <p:blipFill>
          <a:blip r:embed="rId2"/>
          <a:stretch>
            <a:fillRect/>
          </a:stretch>
        </p:blipFill>
        <p:spPr>
          <a:xfrm>
            <a:off x="2091655" y="296066"/>
            <a:ext cx="759496" cy="303271"/>
          </a:xfrm>
          <a:prstGeom prst="rect">
            <a:avLst/>
          </a:prstGeom>
        </p:spPr>
      </p:pic>
      <p:graphicFrame>
        <p:nvGraphicFramePr>
          <p:cNvPr id="8" name="Chart Placeholder 7"/>
          <p:cNvGraphicFramePr>
            <a:graphicFrameLocks noGrp="1"/>
          </p:cNvGraphicFramePr>
          <p:nvPr>
            <p:ph type="chart" sz="quarter" idx="10"/>
            <p:extLst>
              <p:ext uri="{D42A27DB-BD31-4B8C-83A1-F6EECF244321}">
                <p14:modId xmlns:p14="http://schemas.microsoft.com/office/powerpoint/2010/main" val="317166983"/>
              </p:ext>
            </p:extLst>
          </p:nvPr>
        </p:nvGraphicFramePr>
        <p:xfrm>
          <a:off x="357188" y="1841500"/>
          <a:ext cx="8299132" cy="28384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34670493"/>
      </p:ext>
    </p:extLst>
  </p:cSld>
  <p:clrMapOvr>
    <a:masterClrMapping/>
  </p:clrMapOvr>
</p:sld>
</file>

<file path=ppt/theme/theme1.xml><?xml version="1.0" encoding="utf-8"?>
<a:theme xmlns:a="http://schemas.openxmlformats.org/drawingml/2006/main" name="VisitBritain powerpoint template 16x9 final">
  <a:themeElements>
    <a:clrScheme name="Custom 1">
      <a:dk1>
        <a:srgbClr val="4B5461"/>
      </a:dk1>
      <a:lt1>
        <a:srgbClr val="FFFFFF"/>
      </a:lt1>
      <a:dk2>
        <a:srgbClr val="4B5461"/>
      </a:dk2>
      <a:lt2>
        <a:srgbClr val="FFFFFF"/>
      </a:lt2>
      <a:accent1>
        <a:srgbClr val="120742"/>
      </a:accent1>
      <a:accent2>
        <a:srgbClr val="C00000"/>
      </a:accent2>
      <a:accent3>
        <a:srgbClr val="518A45"/>
      </a:accent3>
      <a:accent4>
        <a:srgbClr val="FDB332"/>
      </a:accent4>
      <a:accent5>
        <a:srgbClr val="157EAB"/>
      </a:accent5>
      <a:accent6>
        <a:srgbClr val="BFDBF7"/>
      </a:accent6>
      <a:hlink>
        <a:srgbClr val="120742"/>
      </a:hlink>
      <a:folHlink>
        <a:srgbClr val="12074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120742"/>
        </a:solidFill>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VisitBritain powerpoint template 16x9.pptx" id="{A974925C-57B1-4DDE-88B9-CC0001E547A0}" vid="{F19EADF2-66DA-4708-8BB7-96895F155A3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6511</TotalTime>
  <Words>3969</Words>
  <Application>Microsoft Office PowerPoint</Application>
  <PresentationFormat>On-screen Show (16:9)</PresentationFormat>
  <Paragraphs>283</Paragraphs>
  <Slides>24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Calibri</vt:lpstr>
      <vt:lpstr>VisitBritain powerpoint template 16x9 final</vt:lpstr>
      <vt:lpstr>COVID-19 Consumer Weekly Tracker</vt:lpstr>
      <vt:lpstr>Introduction</vt:lpstr>
      <vt:lpstr>Fieldwork Periods</vt:lpstr>
      <vt:lpstr>Week 7: Scorecard of Key Metrics (1)</vt:lpstr>
      <vt:lpstr>Week 7: Scorecard of Key Metrics (2)</vt:lpstr>
      <vt:lpstr>The national mood and perceptions of the situation in relation to COVID-19</vt:lpstr>
      <vt:lpstr>The national mood and perceptions of the situation in relation to COVID-19</vt:lpstr>
      <vt:lpstr>Perceptions of when things will return to ‘close to normal’</vt:lpstr>
      <vt:lpstr>Level of comfort undertaking ‘everyday’ activities with a ‘comfort average’</vt:lpstr>
      <vt:lpstr>Confidence in the ability to take a U.K. short break or holiday</vt:lpstr>
      <vt:lpstr>Reasons for not feeling confident about taking trips in the U.K. – Top 5</vt:lpstr>
      <vt:lpstr>Anticipated number of U.K. trips this year compared to normal</vt:lpstr>
      <vt:lpstr>Anticipated number of OVERSEAS trips this year compared to normal </vt:lpstr>
      <vt:lpstr>When anticipating to plan and book next U.K. short break or holiday</vt:lpstr>
      <vt:lpstr>When anticipating going on next U.K. short break or holiday</vt:lpstr>
      <vt:lpstr>When planning on taking next UK holiday or short break, by trip length</vt:lpstr>
      <vt:lpstr>Where planning on staying on next U.K. short break or holiday</vt:lpstr>
      <vt:lpstr>Main mode of transport for next U.K. short break or holiday</vt:lpstr>
      <vt:lpstr>Type of destination for next U.K. short break or holiday</vt:lpstr>
      <vt:lpstr>Type of accommodation for next U.K. short break or holiday</vt:lpstr>
      <vt:lpstr>General leisure activity intentions as lockdown restrictions are lifted</vt:lpstr>
      <vt:lpstr>Conditions essential for people to stay in accommodation this summer</vt:lpstr>
      <vt:lpstr>Methodology</vt:lpstr>
      <vt:lpstr>Master Data Table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 Brand</dc:creator>
  <cp:lastModifiedBy>Gino Zisa</cp:lastModifiedBy>
  <cp:revision>330</cp:revision>
  <dcterms:created xsi:type="dcterms:W3CDTF">2020-05-26T09:48:30Z</dcterms:created>
  <dcterms:modified xsi:type="dcterms:W3CDTF">2020-07-08T07:50:48Z</dcterms:modified>
</cp:coreProperties>
</file>